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57" r:id="rId3"/>
    <p:sldId id="258" r:id="rId4"/>
    <p:sldId id="259" r:id="rId5"/>
    <p:sldId id="260" r:id="rId6"/>
    <p:sldId id="261" r:id="rId7"/>
    <p:sldId id="262" r:id="rId8"/>
    <p:sldId id="263" r:id="rId9"/>
    <p:sldId id="266" r:id="rId10"/>
    <p:sldId id="267" r:id="rId11"/>
    <p:sldId id="264" r:id="rId12"/>
    <p:sldId id="268" r:id="rId13"/>
    <p:sldId id="269" r:id="rId14"/>
    <p:sldId id="271" r:id="rId15"/>
    <p:sldId id="272" r:id="rId16"/>
    <p:sldId id="273" r:id="rId17"/>
    <p:sldId id="274" r:id="rId18"/>
    <p:sldId id="276" r:id="rId19"/>
    <p:sldId id="277" r:id="rId20"/>
    <p:sldId id="278" r:id="rId21"/>
    <p:sldId id="280" r:id="rId22"/>
    <p:sldId id="283" r:id="rId23"/>
    <p:sldId id="281" r:id="rId24"/>
    <p:sldId id="282" r:id="rId25"/>
    <p:sldId id="284" r:id="rId26"/>
    <p:sldId id="285"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2" r:id="rId42"/>
    <p:sldId id="303" r:id="rId43"/>
    <p:sldId id="301" r:id="rId44"/>
    <p:sldId id="304" r:id="rId45"/>
    <p:sldId id="305" r:id="rId46"/>
    <p:sldId id="306" r:id="rId47"/>
    <p:sldId id="307" r:id="rId48"/>
    <p:sldId id="308" r:id="rId49"/>
    <p:sldId id="309" r:id="rId50"/>
    <p:sldId id="311" r:id="rId51"/>
    <p:sldId id="310" r:id="rId52"/>
    <p:sldId id="312"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946"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1D8506-6FBE-4DA8-8047-14CE9AF75189}" type="datetimeFigureOut">
              <a:rPr lang="en-US" smtClean="0"/>
              <a:t>12/17/2025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F25101-27EC-4F9F-9E60-3FC700CE96AD}" type="slidenum">
              <a:rPr lang="en-US" smtClean="0"/>
              <a:t>‹#›</a:t>
            </a:fld>
            <a:endParaRPr lang="en-US"/>
          </a:p>
        </p:txBody>
      </p:sp>
    </p:spTree>
    <p:extLst>
      <p:ext uri="{BB962C8B-B14F-4D97-AF65-F5344CB8AC3E}">
        <p14:creationId xmlns:p14="http://schemas.microsoft.com/office/powerpoint/2010/main" val="767554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81D8506-6FBE-4DA8-8047-14CE9AF75189}" type="datetimeFigureOut">
              <a:rPr lang="en-US" smtClean="0"/>
              <a:t>12/17/2025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F25101-27EC-4F9F-9E60-3FC700CE96AD}" type="slidenum">
              <a:rPr lang="en-US" smtClean="0"/>
              <a:t>‹#›</a:t>
            </a:fld>
            <a:endParaRPr lang="en-US"/>
          </a:p>
        </p:txBody>
      </p:sp>
    </p:spTree>
    <p:extLst>
      <p:ext uri="{BB962C8B-B14F-4D97-AF65-F5344CB8AC3E}">
        <p14:creationId xmlns:p14="http://schemas.microsoft.com/office/powerpoint/2010/main" val="3549588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81D8506-6FBE-4DA8-8047-14CE9AF75189}" type="datetimeFigureOut">
              <a:rPr lang="en-US" smtClean="0"/>
              <a:t>12/17/2025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F25101-27EC-4F9F-9E60-3FC700CE96AD}" type="slidenum">
              <a:rPr lang="en-US" smtClean="0"/>
              <a:t>‹#›</a:t>
            </a:fld>
            <a:endParaRPr lang="en-US"/>
          </a:p>
        </p:txBody>
      </p:sp>
    </p:spTree>
    <p:extLst>
      <p:ext uri="{BB962C8B-B14F-4D97-AF65-F5344CB8AC3E}">
        <p14:creationId xmlns:p14="http://schemas.microsoft.com/office/powerpoint/2010/main" val="31899241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81D8506-6FBE-4DA8-8047-14CE9AF75189}" type="datetimeFigureOut">
              <a:rPr lang="en-US" smtClean="0"/>
              <a:t>12/17/2025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F25101-27EC-4F9F-9E60-3FC700CE96AD}"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101806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81D8506-6FBE-4DA8-8047-14CE9AF75189}" type="datetimeFigureOut">
              <a:rPr lang="en-US" smtClean="0"/>
              <a:t>12/17/2025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F25101-27EC-4F9F-9E60-3FC700CE96AD}" type="slidenum">
              <a:rPr lang="en-US" smtClean="0"/>
              <a:t>‹#›</a:t>
            </a:fld>
            <a:endParaRPr lang="en-US"/>
          </a:p>
        </p:txBody>
      </p:sp>
    </p:spTree>
    <p:extLst>
      <p:ext uri="{BB962C8B-B14F-4D97-AF65-F5344CB8AC3E}">
        <p14:creationId xmlns:p14="http://schemas.microsoft.com/office/powerpoint/2010/main" val="29079428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81D8506-6FBE-4DA8-8047-14CE9AF75189}" type="datetimeFigureOut">
              <a:rPr lang="en-US" smtClean="0"/>
              <a:t>12/17/2025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F25101-27EC-4F9F-9E60-3FC700CE96AD}" type="slidenum">
              <a:rPr lang="en-US" smtClean="0"/>
              <a:t>‹#›</a:t>
            </a:fld>
            <a:endParaRPr lang="en-US"/>
          </a:p>
        </p:txBody>
      </p:sp>
    </p:spTree>
    <p:extLst>
      <p:ext uri="{BB962C8B-B14F-4D97-AF65-F5344CB8AC3E}">
        <p14:creationId xmlns:p14="http://schemas.microsoft.com/office/powerpoint/2010/main" val="2276132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81D8506-6FBE-4DA8-8047-14CE9AF75189}" type="datetimeFigureOut">
              <a:rPr lang="en-US" smtClean="0"/>
              <a:t>12/17/2025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F25101-27EC-4F9F-9E60-3FC700CE96AD}" type="slidenum">
              <a:rPr lang="en-US" smtClean="0"/>
              <a:t>‹#›</a:t>
            </a:fld>
            <a:endParaRPr lang="en-US"/>
          </a:p>
        </p:txBody>
      </p:sp>
    </p:spTree>
    <p:extLst>
      <p:ext uri="{BB962C8B-B14F-4D97-AF65-F5344CB8AC3E}">
        <p14:creationId xmlns:p14="http://schemas.microsoft.com/office/powerpoint/2010/main" val="888472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1D8506-6FBE-4DA8-8047-14CE9AF75189}" type="datetimeFigureOut">
              <a:rPr lang="en-US" smtClean="0"/>
              <a:t>12/17/2025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F25101-27EC-4F9F-9E60-3FC700CE96AD}" type="slidenum">
              <a:rPr lang="en-US" smtClean="0"/>
              <a:t>‹#›</a:t>
            </a:fld>
            <a:endParaRPr lang="en-US"/>
          </a:p>
        </p:txBody>
      </p:sp>
    </p:spTree>
    <p:extLst>
      <p:ext uri="{BB962C8B-B14F-4D97-AF65-F5344CB8AC3E}">
        <p14:creationId xmlns:p14="http://schemas.microsoft.com/office/powerpoint/2010/main" val="29448603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1D8506-6FBE-4DA8-8047-14CE9AF75189}" type="datetimeFigureOut">
              <a:rPr lang="en-US" smtClean="0"/>
              <a:t>12/17/2025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F25101-27EC-4F9F-9E60-3FC700CE96AD}" type="slidenum">
              <a:rPr lang="en-US" smtClean="0"/>
              <a:t>‹#›</a:t>
            </a:fld>
            <a:endParaRPr lang="en-US"/>
          </a:p>
        </p:txBody>
      </p:sp>
    </p:spTree>
    <p:extLst>
      <p:ext uri="{BB962C8B-B14F-4D97-AF65-F5344CB8AC3E}">
        <p14:creationId xmlns:p14="http://schemas.microsoft.com/office/powerpoint/2010/main" val="2471956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1D8506-6FBE-4DA8-8047-14CE9AF75189}" type="datetimeFigureOut">
              <a:rPr lang="en-US" smtClean="0"/>
              <a:t>12/17/2025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F25101-27EC-4F9F-9E60-3FC700CE96AD}" type="slidenum">
              <a:rPr lang="en-US" smtClean="0"/>
              <a:t>‹#›</a:t>
            </a:fld>
            <a:endParaRPr lang="en-US"/>
          </a:p>
        </p:txBody>
      </p:sp>
    </p:spTree>
    <p:extLst>
      <p:ext uri="{BB962C8B-B14F-4D97-AF65-F5344CB8AC3E}">
        <p14:creationId xmlns:p14="http://schemas.microsoft.com/office/powerpoint/2010/main" val="3902572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1D8506-6FBE-4DA8-8047-14CE9AF75189}" type="datetimeFigureOut">
              <a:rPr lang="en-US" smtClean="0"/>
              <a:t>12/17/2025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F25101-27EC-4F9F-9E60-3FC700CE96AD}" type="slidenum">
              <a:rPr lang="en-US" smtClean="0"/>
              <a:t>‹#›</a:t>
            </a:fld>
            <a:endParaRPr lang="en-US"/>
          </a:p>
        </p:txBody>
      </p:sp>
    </p:spTree>
    <p:extLst>
      <p:ext uri="{BB962C8B-B14F-4D97-AF65-F5344CB8AC3E}">
        <p14:creationId xmlns:p14="http://schemas.microsoft.com/office/powerpoint/2010/main" val="2664782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81D8506-6FBE-4DA8-8047-14CE9AF75189}" type="datetimeFigureOut">
              <a:rPr lang="en-US" smtClean="0"/>
              <a:t>12/17/2025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F25101-27EC-4F9F-9E60-3FC700CE96AD}" type="slidenum">
              <a:rPr lang="en-US" smtClean="0"/>
              <a:t>‹#›</a:t>
            </a:fld>
            <a:endParaRPr lang="en-US"/>
          </a:p>
        </p:txBody>
      </p:sp>
    </p:spTree>
    <p:extLst>
      <p:ext uri="{BB962C8B-B14F-4D97-AF65-F5344CB8AC3E}">
        <p14:creationId xmlns:p14="http://schemas.microsoft.com/office/powerpoint/2010/main" val="39845976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81D8506-6FBE-4DA8-8047-14CE9AF75189}" type="datetimeFigureOut">
              <a:rPr lang="en-US" smtClean="0"/>
              <a:t>12/17/2025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4F25101-27EC-4F9F-9E60-3FC700CE96AD}" type="slidenum">
              <a:rPr lang="en-US" smtClean="0"/>
              <a:t>‹#›</a:t>
            </a:fld>
            <a:endParaRPr lang="en-US"/>
          </a:p>
        </p:txBody>
      </p:sp>
    </p:spTree>
    <p:extLst>
      <p:ext uri="{BB962C8B-B14F-4D97-AF65-F5344CB8AC3E}">
        <p14:creationId xmlns:p14="http://schemas.microsoft.com/office/powerpoint/2010/main" val="556921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81D8506-6FBE-4DA8-8047-14CE9AF75189}" type="datetimeFigureOut">
              <a:rPr lang="en-US" smtClean="0"/>
              <a:t>12/17/2025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F25101-27EC-4F9F-9E60-3FC700CE96AD}" type="slidenum">
              <a:rPr lang="en-US" smtClean="0"/>
              <a:t>‹#›</a:t>
            </a:fld>
            <a:endParaRPr lang="en-US"/>
          </a:p>
        </p:txBody>
      </p:sp>
    </p:spTree>
    <p:extLst>
      <p:ext uri="{BB962C8B-B14F-4D97-AF65-F5344CB8AC3E}">
        <p14:creationId xmlns:p14="http://schemas.microsoft.com/office/powerpoint/2010/main" val="226058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1D8506-6FBE-4DA8-8047-14CE9AF75189}" type="datetimeFigureOut">
              <a:rPr lang="en-US" smtClean="0"/>
              <a:t>12/17/2025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4F25101-27EC-4F9F-9E60-3FC700CE96AD}" type="slidenum">
              <a:rPr lang="en-US" smtClean="0"/>
              <a:t>‹#›</a:t>
            </a:fld>
            <a:endParaRPr lang="en-US"/>
          </a:p>
        </p:txBody>
      </p:sp>
    </p:spTree>
    <p:extLst>
      <p:ext uri="{BB962C8B-B14F-4D97-AF65-F5344CB8AC3E}">
        <p14:creationId xmlns:p14="http://schemas.microsoft.com/office/powerpoint/2010/main" val="4048032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81D8506-6FBE-4DA8-8047-14CE9AF75189}" type="datetimeFigureOut">
              <a:rPr lang="en-US" smtClean="0"/>
              <a:t>12/17/2025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F25101-27EC-4F9F-9E60-3FC700CE96AD}" type="slidenum">
              <a:rPr lang="en-US" smtClean="0"/>
              <a:t>‹#›</a:t>
            </a:fld>
            <a:endParaRPr lang="en-US"/>
          </a:p>
        </p:txBody>
      </p:sp>
    </p:spTree>
    <p:extLst>
      <p:ext uri="{BB962C8B-B14F-4D97-AF65-F5344CB8AC3E}">
        <p14:creationId xmlns:p14="http://schemas.microsoft.com/office/powerpoint/2010/main" val="921543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81D8506-6FBE-4DA8-8047-14CE9AF75189}" type="datetimeFigureOut">
              <a:rPr lang="en-US" smtClean="0"/>
              <a:t>12/17/2025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F25101-27EC-4F9F-9E60-3FC700CE96AD}" type="slidenum">
              <a:rPr lang="en-US" smtClean="0"/>
              <a:t>‹#›</a:t>
            </a:fld>
            <a:endParaRPr lang="en-US"/>
          </a:p>
        </p:txBody>
      </p:sp>
    </p:spTree>
    <p:extLst>
      <p:ext uri="{BB962C8B-B14F-4D97-AF65-F5344CB8AC3E}">
        <p14:creationId xmlns:p14="http://schemas.microsoft.com/office/powerpoint/2010/main" val="1302842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781D8506-6FBE-4DA8-8047-14CE9AF75189}" type="datetimeFigureOut">
              <a:rPr lang="en-US" smtClean="0"/>
              <a:t>12/17/2025</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24F25101-27EC-4F9F-9E60-3FC700CE96AD}" type="slidenum">
              <a:rPr lang="en-US" smtClean="0"/>
              <a:t>‹#›</a:t>
            </a:fld>
            <a:endParaRPr lang="en-US"/>
          </a:p>
        </p:txBody>
      </p:sp>
    </p:spTree>
    <p:extLst>
      <p:ext uri="{BB962C8B-B14F-4D97-AF65-F5344CB8AC3E}">
        <p14:creationId xmlns:p14="http://schemas.microsoft.com/office/powerpoint/2010/main" val="1476511807"/>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jpeg"/><Relationship Id="rId18" Type="http://schemas.openxmlformats.org/officeDocument/2006/relationships/image" Target="../media/image32.jpeg"/><Relationship Id="rId3" Type="http://schemas.openxmlformats.org/officeDocument/2006/relationships/image" Target="../media/image17.jpeg"/><Relationship Id="rId7" Type="http://schemas.openxmlformats.org/officeDocument/2006/relationships/image" Target="../media/image21.jpg"/><Relationship Id="rId12" Type="http://schemas.openxmlformats.org/officeDocument/2006/relationships/image" Target="../media/image26.jpeg"/><Relationship Id="rId17" Type="http://schemas.openxmlformats.org/officeDocument/2006/relationships/image" Target="../media/image31.jpeg"/><Relationship Id="rId2" Type="http://schemas.openxmlformats.org/officeDocument/2006/relationships/image" Target="../media/image16.jpeg"/><Relationship Id="rId16"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5" Type="http://schemas.openxmlformats.org/officeDocument/2006/relationships/image" Target="../media/image29.jpeg"/><Relationship Id="rId10" Type="http://schemas.openxmlformats.org/officeDocument/2006/relationships/image" Target="../media/image24.jpg"/><Relationship Id="rId19" Type="http://schemas.openxmlformats.org/officeDocument/2006/relationships/image" Target="../media/image33.jpeg"/><Relationship Id="rId4" Type="http://schemas.openxmlformats.org/officeDocument/2006/relationships/image" Target="../media/image18.jpeg"/><Relationship Id="rId9" Type="http://schemas.openxmlformats.org/officeDocument/2006/relationships/image" Target="../media/image23.jpeg"/><Relationship Id="rId14" Type="http://schemas.openxmlformats.org/officeDocument/2006/relationships/image" Target="../media/image28.jpe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0.jpg"/><Relationship Id="rId13" Type="http://schemas.openxmlformats.org/officeDocument/2006/relationships/image" Target="../media/image55.jpeg"/><Relationship Id="rId18" Type="http://schemas.openxmlformats.org/officeDocument/2006/relationships/image" Target="../media/image60.jpeg"/><Relationship Id="rId3" Type="http://schemas.openxmlformats.org/officeDocument/2006/relationships/image" Target="../media/image45.jpg"/><Relationship Id="rId21" Type="http://schemas.openxmlformats.org/officeDocument/2006/relationships/image" Target="../media/image63.jpeg"/><Relationship Id="rId7" Type="http://schemas.openxmlformats.org/officeDocument/2006/relationships/image" Target="../media/image49.jpg"/><Relationship Id="rId12" Type="http://schemas.openxmlformats.org/officeDocument/2006/relationships/image" Target="../media/image54.jpeg"/><Relationship Id="rId17" Type="http://schemas.openxmlformats.org/officeDocument/2006/relationships/image" Target="../media/image59.jpeg"/><Relationship Id="rId2" Type="http://schemas.openxmlformats.org/officeDocument/2006/relationships/image" Target="../media/image44.jpeg"/><Relationship Id="rId16" Type="http://schemas.openxmlformats.org/officeDocument/2006/relationships/image" Target="../media/image58.jpeg"/><Relationship Id="rId20"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image" Target="../media/image48.jpg"/><Relationship Id="rId11" Type="http://schemas.openxmlformats.org/officeDocument/2006/relationships/image" Target="../media/image53.jpg"/><Relationship Id="rId5" Type="http://schemas.openxmlformats.org/officeDocument/2006/relationships/image" Target="../media/image47.jpg"/><Relationship Id="rId15" Type="http://schemas.openxmlformats.org/officeDocument/2006/relationships/image" Target="../media/image57.jpeg"/><Relationship Id="rId10" Type="http://schemas.openxmlformats.org/officeDocument/2006/relationships/image" Target="../media/image52.jpg"/><Relationship Id="rId19" Type="http://schemas.openxmlformats.org/officeDocument/2006/relationships/image" Target="../media/image61.jpeg"/><Relationship Id="rId4" Type="http://schemas.openxmlformats.org/officeDocument/2006/relationships/image" Target="../media/image46.jpg"/><Relationship Id="rId9" Type="http://schemas.openxmlformats.org/officeDocument/2006/relationships/image" Target="../media/image51.jpg"/><Relationship Id="rId14" Type="http://schemas.openxmlformats.org/officeDocument/2006/relationships/image" Target="../media/image56.jpeg"/><Relationship Id="rId22" Type="http://schemas.openxmlformats.org/officeDocument/2006/relationships/image" Target="../media/image64.png"/></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76.jpg"/><Relationship Id="rId3" Type="http://schemas.openxmlformats.org/officeDocument/2006/relationships/image" Target="../media/image72.jpg"/><Relationship Id="rId7" Type="http://schemas.openxmlformats.org/officeDocument/2006/relationships/image" Target="../media/image75.png"/><Relationship Id="rId2" Type="http://schemas.openxmlformats.org/officeDocument/2006/relationships/image" Target="../media/image71.jpeg"/><Relationship Id="rId1" Type="http://schemas.openxmlformats.org/officeDocument/2006/relationships/slideLayout" Target="../slideLayouts/slideLayout2.xml"/><Relationship Id="rId6" Type="http://schemas.openxmlformats.org/officeDocument/2006/relationships/image" Target="../media/image74.jpg"/><Relationship Id="rId5" Type="http://schemas.openxmlformats.org/officeDocument/2006/relationships/image" Target="../media/image45.jpg"/><Relationship Id="rId10" Type="http://schemas.openxmlformats.org/officeDocument/2006/relationships/image" Target="../media/image78.png"/><Relationship Id="rId4" Type="http://schemas.openxmlformats.org/officeDocument/2006/relationships/image" Target="../media/image73.png"/><Relationship Id="rId9" Type="http://schemas.openxmlformats.org/officeDocument/2006/relationships/image" Target="../media/image77.jpg"/></Relationships>
</file>

<file path=ppt/slides/_rels/slide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3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image" Target="../media/image94.jpe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jpg"/></Relationships>
</file>

<file path=ppt/slides/_rels/slide3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jpeg"/><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4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96.jpg"/><Relationship Id="rId1" Type="http://schemas.openxmlformats.org/officeDocument/2006/relationships/slideLayout" Target="../slideLayouts/slideLayout2.xml"/><Relationship Id="rId4" Type="http://schemas.openxmlformats.org/officeDocument/2006/relationships/image" Target="../media/image116.jpeg"/></Relationships>
</file>

<file path=ppt/slides/_rels/slide45.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7.png"/><Relationship Id="rId3" Type="http://schemas.openxmlformats.org/officeDocument/2006/relationships/image" Target="../media/image117.png"/><Relationship Id="rId7" Type="http://schemas.openxmlformats.org/officeDocument/2006/relationships/image" Target="../media/image121.png"/><Relationship Id="rId12" Type="http://schemas.openxmlformats.org/officeDocument/2006/relationships/image" Target="../media/image126.png"/><Relationship Id="rId2" Type="http://schemas.openxmlformats.org/officeDocument/2006/relationships/image" Target="../media/image96.jpg"/><Relationship Id="rId1" Type="http://schemas.openxmlformats.org/officeDocument/2006/relationships/slideLayout" Target="../slideLayouts/slideLayout2.xml"/><Relationship Id="rId6" Type="http://schemas.openxmlformats.org/officeDocument/2006/relationships/image" Target="../media/image120.jpeg"/><Relationship Id="rId11" Type="http://schemas.openxmlformats.org/officeDocument/2006/relationships/image" Target="../media/image125.png"/><Relationship Id="rId5" Type="http://schemas.openxmlformats.org/officeDocument/2006/relationships/image" Target="../media/image119.png"/><Relationship Id="rId10" Type="http://schemas.openxmlformats.org/officeDocument/2006/relationships/image" Target="../media/image124.jpeg"/><Relationship Id="rId4" Type="http://schemas.openxmlformats.org/officeDocument/2006/relationships/image" Target="../media/image118.png"/><Relationship Id="rId9" Type="http://schemas.openxmlformats.org/officeDocument/2006/relationships/image" Target="../media/image123.png"/></Relationships>
</file>

<file path=ppt/slides/_rels/slide4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C93AD-4C64-24B3-C801-FD9B1A409D04}"/>
              </a:ext>
            </a:extLst>
          </p:cNvPr>
          <p:cNvSpPr>
            <a:spLocks noGrp="1"/>
          </p:cNvSpPr>
          <p:nvPr>
            <p:ph type="ctrTitle"/>
          </p:nvPr>
        </p:nvSpPr>
        <p:spPr>
          <a:xfrm>
            <a:off x="1261872" y="1645920"/>
            <a:ext cx="9418320" cy="2606040"/>
          </a:xfrm>
        </p:spPr>
        <p:txBody>
          <a:bodyPr>
            <a:normAutofit/>
          </a:bodyPr>
          <a:lstStyle/>
          <a:p>
            <a:r>
              <a:rPr lang="en-US" sz="4800" dirty="0">
                <a:solidFill>
                  <a:schemeClr val="tx1"/>
                </a:solidFill>
              </a:rPr>
              <a:t>Thermal Image Quality Assessment and Validation for Breast Cancer Classifier Inference</a:t>
            </a:r>
          </a:p>
        </p:txBody>
      </p:sp>
      <p:sp>
        <p:nvSpPr>
          <p:cNvPr id="3" name="Subtitle 2">
            <a:extLst>
              <a:ext uri="{FF2B5EF4-FFF2-40B4-BE49-F238E27FC236}">
                <a16:creationId xmlns:a16="http://schemas.microsoft.com/office/drawing/2014/main" id="{5A78F812-DA02-03D2-0657-9F3935631A32}"/>
              </a:ext>
            </a:extLst>
          </p:cNvPr>
          <p:cNvSpPr>
            <a:spLocks noGrp="1"/>
          </p:cNvSpPr>
          <p:nvPr>
            <p:ph type="subTitle" idx="1"/>
          </p:nvPr>
        </p:nvSpPr>
        <p:spPr>
          <a:xfrm>
            <a:off x="1482663" y="4848013"/>
            <a:ext cx="9440034" cy="1628987"/>
          </a:xfrm>
        </p:spPr>
        <p:txBody>
          <a:bodyPr>
            <a:noAutofit/>
          </a:bodyPr>
          <a:lstStyle/>
          <a:p>
            <a:r>
              <a:rPr lang="en-US" sz="1600" dirty="0"/>
              <a:t>Andreas Tamanis</a:t>
            </a:r>
          </a:p>
          <a:p>
            <a:r>
              <a:rPr lang="en-US" sz="1600" dirty="0"/>
              <a:t>Supervisor: Prof. Christodoulou Christos</a:t>
            </a:r>
          </a:p>
          <a:p>
            <a:r>
              <a:rPr lang="en-US" sz="1600" dirty="0"/>
              <a:t>University of Cyprus – Computer Science Department</a:t>
            </a:r>
          </a:p>
          <a:p>
            <a:r>
              <a:rPr lang="en-US" sz="1600" dirty="0"/>
              <a:t>December 2025</a:t>
            </a:r>
          </a:p>
        </p:txBody>
      </p:sp>
      <p:sp>
        <p:nvSpPr>
          <p:cNvPr id="4" name="TextBox 3">
            <a:extLst>
              <a:ext uri="{FF2B5EF4-FFF2-40B4-BE49-F238E27FC236}">
                <a16:creationId xmlns:a16="http://schemas.microsoft.com/office/drawing/2014/main" id="{C858BA0F-0AFD-26A4-421D-D97275EDBB94}"/>
              </a:ext>
            </a:extLst>
          </p:cNvPr>
          <p:cNvSpPr txBox="1"/>
          <p:nvPr/>
        </p:nvSpPr>
        <p:spPr>
          <a:xfrm>
            <a:off x="3092196" y="257695"/>
            <a:ext cx="6007608" cy="523220"/>
          </a:xfrm>
          <a:prstGeom prst="rect">
            <a:avLst/>
          </a:prstGeom>
          <a:noFill/>
        </p:spPr>
        <p:txBody>
          <a:bodyPr wrap="square" rtlCol="0">
            <a:spAutoFit/>
          </a:bodyPr>
          <a:lstStyle/>
          <a:p>
            <a:pPr algn="ctr"/>
            <a:r>
              <a:rPr lang="en-US" sz="2800" dirty="0">
                <a:solidFill>
                  <a:schemeClr val="tx2"/>
                </a:solidFill>
              </a:rPr>
              <a:t>Thesis Presentation</a:t>
            </a:r>
          </a:p>
        </p:txBody>
      </p:sp>
    </p:spTree>
    <p:extLst>
      <p:ext uri="{BB962C8B-B14F-4D97-AF65-F5344CB8AC3E}">
        <p14:creationId xmlns:p14="http://schemas.microsoft.com/office/powerpoint/2010/main" val="40208041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26312C-C675-00EF-B530-33B0A440EA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9E7DDB-C970-FAEF-E2A9-6714E065F0FD}"/>
              </a:ext>
            </a:extLst>
          </p:cNvPr>
          <p:cNvSpPr>
            <a:spLocks noGrp="1"/>
          </p:cNvSpPr>
          <p:nvPr>
            <p:ph type="title"/>
          </p:nvPr>
        </p:nvSpPr>
        <p:spPr>
          <a:xfrm>
            <a:off x="913794" y="164479"/>
            <a:ext cx="10353762" cy="970450"/>
          </a:xfrm>
        </p:spPr>
        <p:txBody>
          <a:bodyPr>
            <a:normAutofit fontScale="90000"/>
          </a:bodyPr>
          <a:lstStyle/>
          <a:p>
            <a:r>
              <a:rPr lang="en-US" dirty="0"/>
              <a:t>DMR-IR Dataset</a:t>
            </a:r>
            <a:br>
              <a:rPr lang="en-US" dirty="0"/>
            </a:br>
            <a:r>
              <a:rPr lang="en-US" dirty="0"/>
              <a:t>Protocols</a:t>
            </a:r>
          </a:p>
        </p:txBody>
      </p:sp>
      <p:sp>
        <p:nvSpPr>
          <p:cNvPr id="3" name="Content Placeholder 2">
            <a:extLst>
              <a:ext uri="{FF2B5EF4-FFF2-40B4-BE49-F238E27FC236}">
                <a16:creationId xmlns:a16="http://schemas.microsoft.com/office/drawing/2014/main" id="{7195B60E-9ECF-49D6-654B-5EAF3F890FE6}"/>
              </a:ext>
            </a:extLst>
          </p:cNvPr>
          <p:cNvSpPr>
            <a:spLocks noGrp="1"/>
          </p:cNvSpPr>
          <p:nvPr>
            <p:ph idx="1"/>
          </p:nvPr>
        </p:nvSpPr>
        <p:spPr>
          <a:xfrm>
            <a:off x="412686" y="1670559"/>
            <a:ext cx="6323394" cy="4048224"/>
          </a:xfrm>
        </p:spPr>
        <p:txBody>
          <a:bodyPr>
            <a:normAutofit/>
          </a:bodyPr>
          <a:lstStyle/>
          <a:p>
            <a:pPr marL="36900" indent="0">
              <a:buNone/>
            </a:pPr>
            <a:r>
              <a:rPr lang="en-US" sz="2400" dirty="0">
                <a:solidFill>
                  <a:schemeClr val="tx1"/>
                </a:solidFill>
                <a:latin typeface="Aptos" panose="020B0004020202020204" pitchFamily="34" charset="0"/>
              </a:rPr>
              <a:t>Patient protocols:</a:t>
            </a:r>
          </a:p>
          <a:p>
            <a:r>
              <a:rPr lang="en-US" sz="2400" dirty="0">
                <a:solidFill>
                  <a:schemeClr val="tx1"/>
                </a:solidFill>
                <a:latin typeface="Aptos" panose="020B0004020202020204" pitchFamily="34" charset="0"/>
              </a:rPr>
              <a:t>Arms raised above the head</a:t>
            </a:r>
          </a:p>
          <a:p>
            <a:r>
              <a:rPr lang="en-US" sz="2400" dirty="0">
                <a:solidFill>
                  <a:schemeClr val="tx1"/>
                </a:solidFill>
                <a:latin typeface="Aptos" panose="020B0004020202020204" pitchFamily="34" charset="0"/>
              </a:rPr>
              <a:t>No clothing or accessories</a:t>
            </a:r>
          </a:p>
          <a:p>
            <a:r>
              <a:rPr lang="en-US" sz="2400" dirty="0">
                <a:solidFill>
                  <a:schemeClr val="tx1"/>
                </a:solidFill>
                <a:latin typeface="Aptos" panose="020B0004020202020204" pitchFamily="34" charset="0"/>
              </a:rPr>
              <a:t>Hair clamped and not visible</a:t>
            </a:r>
          </a:p>
          <a:p>
            <a:r>
              <a:rPr lang="en-US" sz="2400" dirty="0">
                <a:solidFill>
                  <a:schemeClr val="tx1"/>
                </a:solidFill>
                <a:latin typeface="Aptos" panose="020B0004020202020204" pitchFamily="34" charset="0"/>
              </a:rPr>
              <a:t>20 minutes of body cooling</a:t>
            </a:r>
          </a:p>
          <a:p>
            <a:r>
              <a:rPr lang="en-US" sz="2400" dirty="0">
                <a:solidFill>
                  <a:schemeClr val="tx1"/>
                </a:solidFill>
                <a:latin typeface="Aptos" panose="020B0004020202020204" pitchFamily="34" charset="0"/>
              </a:rPr>
              <a:t>No liquids or lotions applied to the</a:t>
            </a:r>
            <a:br>
              <a:rPr lang="en-US" sz="2400" dirty="0">
                <a:solidFill>
                  <a:schemeClr val="tx1"/>
                </a:solidFill>
                <a:latin typeface="Aptos" panose="020B0004020202020204" pitchFamily="34" charset="0"/>
              </a:rPr>
            </a:br>
            <a:r>
              <a:rPr lang="en-US" sz="2400" dirty="0">
                <a:solidFill>
                  <a:schemeClr val="tx1"/>
                </a:solidFill>
                <a:latin typeface="Aptos" panose="020B0004020202020204" pitchFamily="34" charset="0"/>
              </a:rPr>
              <a:t>body during cool down period</a:t>
            </a:r>
          </a:p>
          <a:p>
            <a:pPr marL="36900" indent="0">
              <a:buNone/>
            </a:pPr>
            <a:endParaRPr lang="en-US" sz="3200" dirty="0">
              <a:solidFill>
                <a:schemeClr val="tx1"/>
              </a:solidFill>
              <a:latin typeface="Aptos" panose="020B0004020202020204" pitchFamily="34" charset="0"/>
            </a:endParaRPr>
          </a:p>
        </p:txBody>
      </p:sp>
      <p:pic>
        <p:nvPicPr>
          <p:cNvPr id="14" name="Picture 13" descr="A close-up of a person's chest&#10;&#10;AI-generated content may be incorrect.">
            <a:extLst>
              <a:ext uri="{FF2B5EF4-FFF2-40B4-BE49-F238E27FC236}">
                <a16:creationId xmlns:a16="http://schemas.microsoft.com/office/drawing/2014/main" id="{1F477055-696D-5E32-2B83-CE5A5469FB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5047" y="1822958"/>
            <a:ext cx="4864267" cy="3648201"/>
          </a:xfrm>
          <a:prstGeom prst="rect">
            <a:avLst/>
          </a:prstGeom>
        </p:spPr>
      </p:pic>
    </p:spTree>
    <p:extLst>
      <p:ext uri="{BB962C8B-B14F-4D97-AF65-F5344CB8AC3E}">
        <p14:creationId xmlns:p14="http://schemas.microsoft.com/office/powerpoint/2010/main" val="505477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19F7D0-8561-E5FC-9094-564E113C69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C599EF-BFC0-57E3-42EF-40BEB22F635F}"/>
              </a:ext>
            </a:extLst>
          </p:cNvPr>
          <p:cNvSpPr>
            <a:spLocks noGrp="1"/>
          </p:cNvSpPr>
          <p:nvPr>
            <p:ph type="title"/>
          </p:nvPr>
        </p:nvSpPr>
        <p:spPr>
          <a:xfrm>
            <a:off x="913794" y="164479"/>
            <a:ext cx="10353762" cy="970450"/>
          </a:xfrm>
        </p:spPr>
        <p:txBody>
          <a:bodyPr>
            <a:normAutofit/>
          </a:bodyPr>
          <a:lstStyle/>
          <a:p>
            <a:r>
              <a:rPr lang="en-US"/>
              <a:t>Incorrect Captures - Errors</a:t>
            </a:r>
            <a:endParaRPr lang="en-US" dirty="0"/>
          </a:p>
        </p:txBody>
      </p:sp>
      <p:sp>
        <p:nvSpPr>
          <p:cNvPr id="3" name="Content Placeholder 2">
            <a:extLst>
              <a:ext uri="{FF2B5EF4-FFF2-40B4-BE49-F238E27FC236}">
                <a16:creationId xmlns:a16="http://schemas.microsoft.com/office/drawing/2014/main" id="{847CE708-8B5F-52CA-C937-2DBFE2393169}"/>
              </a:ext>
            </a:extLst>
          </p:cNvPr>
          <p:cNvSpPr>
            <a:spLocks noGrp="1"/>
          </p:cNvSpPr>
          <p:nvPr>
            <p:ph idx="1"/>
          </p:nvPr>
        </p:nvSpPr>
        <p:spPr>
          <a:xfrm>
            <a:off x="579911" y="1483896"/>
            <a:ext cx="5348450" cy="4724400"/>
          </a:xfrm>
        </p:spPr>
        <p:txBody>
          <a:bodyPr>
            <a:normAutofit/>
          </a:bodyPr>
          <a:lstStyle/>
          <a:p>
            <a:r>
              <a:rPr lang="en-US" sz="2400" dirty="0">
                <a:solidFill>
                  <a:schemeClr val="tx1"/>
                </a:solidFill>
                <a:latin typeface="Aptos" panose="020B0004020202020204" pitchFamily="34" charset="0"/>
              </a:rPr>
              <a:t>Blurry images</a:t>
            </a:r>
          </a:p>
          <a:p>
            <a:r>
              <a:rPr lang="en-US" sz="2400" dirty="0">
                <a:solidFill>
                  <a:schemeClr val="tx1"/>
                </a:solidFill>
                <a:latin typeface="Aptos" panose="020B0004020202020204" pitchFamily="34" charset="0"/>
              </a:rPr>
              <a:t>Thermal noise or objects in</a:t>
            </a:r>
            <a:br>
              <a:rPr lang="en-US" sz="2400" dirty="0">
                <a:solidFill>
                  <a:schemeClr val="tx1"/>
                </a:solidFill>
                <a:latin typeface="Aptos" panose="020B0004020202020204" pitchFamily="34" charset="0"/>
              </a:rPr>
            </a:br>
            <a:r>
              <a:rPr lang="en-US" sz="2400" dirty="0">
                <a:solidFill>
                  <a:schemeClr val="tx1"/>
                </a:solidFill>
                <a:latin typeface="Aptos" panose="020B0004020202020204" pitchFamily="34" charset="0"/>
              </a:rPr>
              <a:t> the background</a:t>
            </a:r>
          </a:p>
          <a:p>
            <a:r>
              <a:rPr lang="en-US" sz="2400" dirty="0">
                <a:solidFill>
                  <a:schemeClr val="tx1"/>
                </a:solidFill>
                <a:latin typeface="Aptos" panose="020B0004020202020204" pitchFamily="34" charset="0"/>
              </a:rPr>
              <a:t>Incorrect arm placement</a:t>
            </a:r>
          </a:p>
          <a:p>
            <a:r>
              <a:rPr lang="en-US" sz="2400" dirty="0">
                <a:solidFill>
                  <a:schemeClr val="tx1"/>
                </a:solidFill>
                <a:latin typeface="Aptos" panose="020B0004020202020204" pitchFamily="34" charset="0"/>
              </a:rPr>
              <a:t>Clothing/Accessories</a:t>
            </a:r>
          </a:p>
          <a:p>
            <a:r>
              <a:rPr lang="en-US" sz="2400" dirty="0">
                <a:solidFill>
                  <a:schemeClr val="tx1"/>
                </a:solidFill>
                <a:latin typeface="Aptos" panose="020B0004020202020204" pitchFamily="34" charset="0"/>
              </a:rPr>
              <a:t>Misalignment of chest region</a:t>
            </a:r>
          </a:p>
          <a:p>
            <a:r>
              <a:rPr lang="en-US" sz="2400" dirty="0">
                <a:solidFill>
                  <a:schemeClr val="tx1"/>
                </a:solidFill>
                <a:latin typeface="Aptos" panose="020B0004020202020204" pitchFamily="34" charset="0"/>
              </a:rPr>
              <a:t>Uniform thermal detail on the breasts</a:t>
            </a:r>
          </a:p>
          <a:p>
            <a:r>
              <a:rPr lang="en-US" sz="2400" dirty="0">
                <a:solidFill>
                  <a:schemeClr val="tx1"/>
                </a:solidFill>
                <a:latin typeface="Aptos" panose="020B0004020202020204" pitchFamily="34" charset="0"/>
              </a:rPr>
              <a:t>Occlusions</a:t>
            </a:r>
          </a:p>
        </p:txBody>
      </p:sp>
      <p:pic>
        <p:nvPicPr>
          <p:cNvPr id="5" name="Picture 4">
            <a:extLst>
              <a:ext uri="{FF2B5EF4-FFF2-40B4-BE49-F238E27FC236}">
                <a16:creationId xmlns:a16="http://schemas.microsoft.com/office/drawing/2014/main" id="{663CADE3-A625-7CE7-C227-6AF84B29B6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8361" y="1483896"/>
            <a:ext cx="2880000" cy="2160000"/>
          </a:xfrm>
          <a:prstGeom prst="rect">
            <a:avLst/>
          </a:prstGeom>
        </p:spPr>
      </p:pic>
      <p:pic>
        <p:nvPicPr>
          <p:cNvPr id="7" name="Picture 6" descr="A close up of a person's chest&#10;&#10;AI-generated content may be incorrect.">
            <a:extLst>
              <a:ext uri="{FF2B5EF4-FFF2-40B4-BE49-F238E27FC236}">
                <a16:creationId xmlns:a16="http://schemas.microsoft.com/office/drawing/2014/main" id="{EC8A91F2-1487-BC22-7C2A-8DBE8CFDC349}"/>
              </a:ext>
            </a:extLst>
          </p:cNvPr>
          <p:cNvPicPr>
            <a:picLocks noChangeAspect="1"/>
          </p:cNvPicPr>
          <p:nvPr/>
        </p:nvPicPr>
        <p:blipFill>
          <a:blip r:embed="rId3"/>
          <a:stretch>
            <a:fillRect/>
          </a:stretch>
        </p:blipFill>
        <p:spPr>
          <a:xfrm>
            <a:off x="8808361" y="1483896"/>
            <a:ext cx="2880000" cy="2160000"/>
          </a:xfrm>
          <a:prstGeom prst="rect">
            <a:avLst/>
          </a:prstGeom>
        </p:spPr>
      </p:pic>
      <p:pic>
        <p:nvPicPr>
          <p:cNvPr id="9" name="Picture 8" descr="A close-up of a chest&#10;&#10;AI-generated content may be incorrect.">
            <a:extLst>
              <a:ext uri="{FF2B5EF4-FFF2-40B4-BE49-F238E27FC236}">
                <a16:creationId xmlns:a16="http://schemas.microsoft.com/office/drawing/2014/main" id="{FB4F4407-2F8D-322E-7849-A2EC88B667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8361" y="3643896"/>
            <a:ext cx="2880000" cy="2160000"/>
          </a:xfrm>
          <a:prstGeom prst="rect">
            <a:avLst/>
          </a:prstGeom>
        </p:spPr>
      </p:pic>
      <p:pic>
        <p:nvPicPr>
          <p:cNvPr id="12" name="Picture 11" descr="A close-up of a person's chest&#10;&#10;AI-generated content may be incorrect.">
            <a:extLst>
              <a:ext uri="{FF2B5EF4-FFF2-40B4-BE49-F238E27FC236}">
                <a16:creationId xmlns:a16="http://schemas.microsoft.com/office/drawing/2014/main" id="{DA661AD4-B227-36AF-1514-40CEF2C0B734}"/>
              </a:ext>
            </a:extLst>
          </p:cNvPr>
          <p:cNvPicPr>
            <a:picLocks noChangeAspect="1"/>
          </p:cNvPicPr>
          <p:nvPr/>
        </p:nvPicPr>
        <p:blipFill>
          <a:blip r:embed="rId5"/>
          <a:stretch>
            <a:fillRect/>
          </a:stretch>
        </p:blipFill>
        <p:spPr>
          <a:xfrm>
            <a:off x="8808361" y="3643896"/>
            <a:ext cx="2893333" cy="2160000"/>
          </a:xfrm>
          <a:prstGeom prst="rect">
            <a:avLst/>
          </a:prstGeom>
        </p:spPr>
      </p:pic>
    </p:spTree>
    <p:extLst>
      <p:ext uri="{BB962C8B-B14F-4D97-AF65-F5344CB8AC3E}">
        <p14:creationId xmlns:p14="http://schemas.microsoft.com/office/powerpoint/2010/main" val="380480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BA1AF-616B-A6E7-0484-3B7B0FADBE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F32F1C-2221-8F8F-A91D-1CD73B215844}"/>
              </a:ext>
            </a:extLst>
          </p:cNvPr>
          <p:cNvSpPr>
            <a:spLocks noGrp="1"/>
          </p:cNvSpPr>
          <p:nvPr>
            <p:ph type="title"/>
          </p:nvPr>
        </p:nvSpPr>
        <p:spPr>
          <a:xfrm>
            <a:off x="913794" y="164479"/>
            <a:ext cx="10353762" cy="970450"/>
          </a:xfrm>
        </p:spPr>
        <p:txBody>
          <a:bodyPr>
            <a:normAutofit fontScale="90000"/>
          </a:bodyPr>
          <a:lstStyle/>
          <a:p>
            <a:r>
              <a:rPr lang="en-US" dirty="0"/>
              <a:t>Preprocessing</a:t>
            </a:r>
            <a:br>
              <a:rPr lang="en-US" dirty="0"/>
            </a:br>
            <a:r>
              <a:rPr lang="en-US" dirty="0"/>
              <a:t>Binary Valid/Invalid Pose dataset </a:t>
            </a:r>
          </a:p>
        </p:txBody>
      </p:sp>
      <p:grpSp>
        <p:nvGrpSpPr>
          <p:cNvPr id="4" name="Group 3">
            <a:extLst>
              <a:ext uri="{FF2B5EF4-FFF2-40B4-BE49-F238E27FC236}">
                <a16:creationId xmlns:a16="http://schemas.microsoft.com/office/drawing/2014/main" id="{2BD037C5-8ED8-D2B4-548B-ACE5446F7396}"/>
              </a:ext>
            </a:extLst>
          </p:cNvPr>
          <p:cNvGrpSpPr/>
          <p:nvPr/>
        </p:nvGrpSpPr>
        <p:grpSpPr>
          <a:xfrm>
            <a:off x="913794" y="1889466"/>
            <a:ext cx="4533264" cy="3449320"/>
            <a:chOff x="-1" y="0"/>
            <a:chExt cx="4533720" cy="3449661"/>
          </a:xfrm>
        </p:grpSpPr>
        <p:pic>
          <p:nvPicPr>
            <p:cNvPr id="5" name="Picture 4" descr="A black and white image of a person&#10;&#10;AI-generated content may be incorrect.">
              <a:extLst>
                <a:ext uri="{FF2B5EF4-FFF2-40B4-BE49-F238E27FC236}">
                  <a16:creationId xmlns:a16="http://schemas.microsoft.com/office/drawing/2014/main" id="{C9098BD4-F272-DF6B-56F0-F3F8FFA2E708}"/>
                </a:ext>
              </a:extLst>
            </p:cNvPr>
            <p:cNvPicPr preferRelativeResize="0">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440000" cy="1079841"/>
            </a:xfrm>
            <a:prstGeom prst="rect">
              <a:avLst/>
            </a:prstGeom>
          </p:spPr>
        </p:pic>
        <p:pic>
          <p:nvPicPr>
            <p:cNvPr id="6" name="Picture 5" descr="A silhouette of a person with his hands up&#10;&#10;AI-generated content may be incorrect.">
              <a:extLst>
                <a:ext uri="{FF2B5EF4-FFF2-40B4-BE49-F238E27FC236}">
                  <a16:creationId xmlns:a16="http://schemas.microsoft.com/office/drawing/2014/main" id="{8F3FEFAC-2FF1-C182-603A-362A6081FECF}"/>
                </a:ext>
              </a:extLst>
            </p:cNvPr>
            <p:cNvPicPr preferRelativeResize="0">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1619" y="9819"/>
              <a:ext cx="1440000" cy="1079841"/>
            </a:xfrm>
            <a:prstGeom prst="rect">
              <a:avLst/>
            </a:prstGeom>
          </p:spPr>
        </p:pic>
        <p:pic>
          <p:nvPicPr>
            <p:cNvPr id="7" name="Picture 6" descr="A white silhouette of a person&#10;&#10;AI-generated content may be incorrect.">
              <a:extLst>
                <a:ext uri="{FF2B5EF4-FFF2-40B4-BE49-F238E27FC236}">
                  <a16:creationId xmlns:a16="http://schemas.microsoft.com/office/drawing/2014/main" id="{7574A29F-D837-1F46-EBCD-40A8A7CFB42F}"/>
                </a:ext>
              </a:extLst>
            </p:cNvPr>
            <p:cNvPicPr preferRelativeResize="0">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93719" y="9819"/>
              <a:ext cx="1440000" cy="1079841"/>
            </a:xfrm>
            <a:prstGeom prst="rect">
              <a:avLst/>
            </a:prstGeom>
          </p:spPr>
        </p:pic>
        <p:pic>
          <p:nvPicPr>
            <p:cNvPr id="8" name="Picture 7" descr="A silhouette of a person's body&#10;&#10;AI-generated content may be incorrect.">
              <a:extLst>
                <a:ext uri="{FF2B5EF4-FFF2-40B4-BE49-F238E27FC236}">
                  <a16:creationId xmlns:a16="http://schemas.microsoft.com/office/drawing/2014/main" id="{45B69BC2-8F76-40E5-C5A4-1901FDDECE0E}"/>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93719" y="1168031"/>
              <a:ext cx="1440000" cy="1115770"/>
            </a:xfrm>
            <a:prstGeom prst="rect">
              <a:avLst/>
            </a:prstGeom>
          </p:spPr>
        </p:pic>
        <p:pic>
          <p:nvPicPr>
            <p:cNvPr id="9" name="Picture 8" descr="A white silhouette of a dog&#10;&#10;AI-generated content may be incorrect.">
              <a:extLst>
                <a:ext uri="{FF2B5EF4-FFF2-40B4-BE49-F238E27FC236}">
                  <a16:creationId xmlns:a16="http://schemas.microsoft.com/office/drawing/2014/main" id="{CD3BE96F-8FD4-E1AA-8119-3D0FD73C7C09}"/>
                </a:ext>
              </a:extLst>
            </p:cNvPr>
            <p:cNvPicPr preferRelativeResize="0">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20" y="1196340"/>
              <a:ext cx="1440000" cy="1098743"/>
            </a:xfrm>
            <a:prstGeom prst="rect">
              <a:avLst/>
            </a:prstGeom>
          </p:spPr>
        </p:pic>
        <p:pic>
          <p:nvPicPr>
            <p:cNvPr id="10" name="Picture 9" descr="A black and white silhouette of a person&#10;&#10;AI-generated content may be incorrect.">
              <a:extLst>
                <a:ext uri="{FF2B5EF4-FFF2-40B4-BE49-F238E27FC236}">
                  <a16:creationId xmlns:a16="http://schemas.microsoft.com/office/drawing/2014/main" id="{A539765E-A295-2800-FA14-1689A324AC6B}"/>
                </a:ext>
              </a:extLst>
            </p:cNvPr>
            <p:cNvPicPr preferRelativeResize="0">
              <a:picLocks noChangeAspect="1"/>
            </p:cNvPicPr>
            <p:nvPr/>
          </p:nvPicPr>
          <p:blipFill>
            <a:blip r:embed="rId7">
              <a:extLst>
                <a:ext uri="{28A0092B-C50C-407E-A947-70E740481C1C}">
                  <a14:useLocalDpi xmlns:a14="http://schemas.microsoft.com/office/drawing/2010/main" val="0"/>
                </a:ext>
              </a:extLst>
            </a:blip>
            <a:stretch>
              <a:fillRect/>
            </a:stretch>
          </p:blipFill>
          <p:spPr>
            <a:xfrm>
              <a:off x="1531619" y="1203960"/>
              <a:ext cx="1440000" cy="1079841"/>
            </a:xfrm>
            <a:prstGeom prst="rect">
              <a:avLst/>
            </a:prstGeom>
          </p:spPr>
        </p:pic>
        <p:pic>
          <p:nvPicPr>
            <p:cNvPr id="11" name="Picture 10" descr="A silhouette of a cat&#10;&#10;AI-generated content may be incorrect.">
              <a:extLst>
                <a:ext uri="{FF2B5EF4-FFF2-40B4-BE49-F238E27FC236}">
                  <a16:creationId xmlns:a16="http://schemas.microsoft.com/office/drawing/2014/main" id="{007A8D22-4C2A-9014-22DB-09A3B0AA2542}"/>
                </a:ext>
              </a:extLst>
            </p:cNvPr>
            <p:cNvPicPr preferRelativeResize="0">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31619" y="2362200"/>
              <a:ext cx="1440000" cy="1079841"/>
            </a:xfrm>
            <a:prstGeom prst="rect">
              <a:avLst/>
            </a:prstGeom>
          </p:spPr>
        </p:pic>
        <p:pic>
          <p:nvPicPr>
            <p:cNvPr id="12" name="Picture 11" descr="A silhouette of a pregnant person&#10;&#10;AI-generated content may be incorrect.">
              <a:extLst>
                <a:ext uri="{FF2B5EF4-FFF2-40B4-BE49-F238E27FC236}">
                  <a16:creationId xmlns:a16="http://schemas.microsoft.com/office/drawing/2014/main" id="{13FA2C2D-BF2B-AD80-5559-1C73375EC456}"/>
                </a:ext>
              </a:extLst>
            </p:cNvPr>
            <p:cNvPicPr preferRelativeResize="0">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93719" y="2369820"/>
              <a:ext cx="1440000" cy="1079841"/>
            </a:xfrm>
            <a:prstGeom prst="rect">
              <a:avLst/>
            </a:prstGeom>
          </p:spPr>
        </p:pic>
        <p:pic>
          <p:nvPicPr>
            <p:cNvPr id="13" name="Picture 12" descr="A silhouette of a pregnant person&#10;&#10;AI-generated content may be incorrect.">
              <a:extLst>
                <a:ext uri="{FF2B5EF4-FFF2-40B4-BE49-F238E27FC236}">
                  <a16:creationId xmlns:a16="http://schemas.microsoft.com/office/drawing/2014/main" id="{5FF52429-F8F9-5DF1-0256-441B347CD8CF}"/>
                </a:ext>
              </a:extLst>
            </p:cNvPr>
            <p:cNvPicPr preferRelativeResize="0">
              <a:picLocks noChangeAspect="1"/>
            </p:cNvPicPr>
            <p:nvPr/>
          </p:nvPicPr>
          <p:blipFill>
            <a:blip r:embed="rId10">
              <a:extLst>
                <a:ext uri="{28A0092B-C50C-407E-A947-70E740481C1C}">
                  <a14:useLocalDpi xmlns:a14="http://schemas.microsoft.com/office/drawing/2010/main" val="0"/>
                </a:ext>
              </a:extLst>
            </a:blip>
            <a:stretch>
              <a:fillRect/>
            </a:stretch>
          </p:blipFill>
          <p:spPr>
            <a:xfrm>
              <a:off x="-1" y="2369820"/>
              <a:ext cx="1440000" cy="1079841"/>
            </a:xfrm>
            <a:prstGeom prst="rect">
              <a:avLst/>
            </a:prstGeom>
          </p:spPr>
        </p:pic>
      </p:grpSp>
      <p:grpSp>
        <p:nvGrpSpPr>
          <p:cNvPr id="14" name="Group 13">
            <a:extLst>
              <a:ext uri="{FF2B5EF4-FFF2-40B4-BE49-F238E27FC236}">
                <a16:creationId xmlns:a16="http://schemas.microsoft.com/office/drawing/2014/main" id="{908A2627-3893-5CE4-069F-0F7A077F05D0}"/>
              </a:ext>
            </a:extLst>
          </p:cNvPr>
          <p:cNvGrpSpPr/>
          <p:nvPr/>
        </p:nvGrpSpPr>
        <p:grpSpPr>
          <a:xfrm>
            <a:off x="6560637" y="1862612"/>
            <a:ext cx="4546599" cy="3505199"/>
            <a:chOff x="1" y="-2"/>
            <a:chExt cx="5729543" cy="4286989"/>
          </a:xfrm>
        </p:grpSpPr>
        <p:pic>
          <p:nvPicPr>
            <p:cNvPr id="15" name="Picture 14" descr="A white silhouette of a person&#10;&#10;AI-generated content may be incorrect.">
              <a:extLst>
                <a:ext uri="{FF2B5EF4-FFF2-40B4-BE49-F238E27FC236}">
                  <a16:creationId xmlns:a16="http://schemas.microsoft.com/office/drawing/2014/main" id="{AEC3290B-1290-968E-8E2D-6A3B14508EDF}"/>
                </a:ext>
              </a:extLst>
            </p:cNvPr>
            <p:cNvPicPr preferRelativeResize="0">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 y="-2"/>
              <a:ext cx="1789198" cy="1341750"/>
            </a:xfrm>
            <a:prstGeom prst="rect">
              <a:avLst/>
            </a:prstGeom>
          </p:spPr>
        </p:pic>
        <p:pic>
          <p:nvPicPr>
            <p:cNvPr id="16" name="Picture 15" descr="A close-up of a person's torso&#10;&#10;AI-generated content may be incorrect.">
              <a:extLst>
                <a:ext uri="{FF2B5EF4-FFF2-40B4-BE49-F238E27FC236}">
                  <a16:creationId xmlns:a16="http://schemas.microsoft.com/office/drawing/2014/main" id="{F48587F2-F259-D97A-5C78-8722B5B49D64}"/>
                </a:ext>
              </a:extLst>
            </p:cNvPr>
            <p:cNvPicPr preferRelativeResize="0">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902921" y="13701"/>
              <a:ext cx="1803557" cy="1341750"/>
            </a:xfrm>
            <a:prstGeom prst="rect">
              <a:avLst/>
            </a:prstGeom>
          </p:spPr>
        </p:pic>
        <p:pic>
          <p:nvPicPr>
            <p:cNvPr id="17" name="Picture 16" descr="A silhouette of a person's body&#10;&#10;AI-generated content may be incorrect.">
              <a:extLst>
                <a:ext uri="{FF2B5EF4-FFF2-40B4-BE49-F238E27FC236}">
                  <a16:creationId xmlns:a16="http://schemas.microsoft.com/office/drawing/2014/main" id="{2E6FD39F-8371-EC48-4BBC-07F5C8EB794E}"/>
                </a:ext>
              </a:extLst>
            </p:cNvPr>
            <p:cNvPicPr preferRelativeResize="0">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026918" y="-2"/>
              <a:ext cx="1789793" cy="1341750"/>
            </a:xfrm>
            <a:prstGeom prst="rect">
              <a:avLst/>
            </a:prstGeom>
          </p:spPr>
        </p:pic>
        <p:pic>
          <p:nvPicPr>
            <p:cNvPr id="18" name="Picture 17" descr="A silhouette of a person's body&#10;&#10;AI-generated content may be incorrect.">
              <a:extLst>
                <a:ext uri="{FF2B5EF4-FFF2-40B4-BE49-F238E27FC236}">
                  <a16:creationId xmlns:a16="http://schemas.microsoft.com/office/drawing/2014/main" id="{9674668F-BC07-90E3-2DD5-5B71ABCDBA82}"/>
                </a:ext>
              </a:extLst>
            </p:cNvPr>
            <p:cNvPicPr preferRelativeResize="0">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0192" y="1453063"/>
              <a:ext cx="1788753" cy="1341750"/>
            </a:xfrm>
            <a:prstGeom prst="rect">
              <a:avLst/>
            </a:prstGeom>
          </p:spPr>
        </p:pic>
        <p:pic>
          <p:nvPicPr>
            <p:cNvPr id="19" name="Picture 18" descr="A white silhouette of a person&#10;&#10;AI-generated content may be incorrect.">
              <a:extLst>
                <a:ext uri="{FF2B5EF4-FFF2-40B4-BE49-F238E27FC236}">
                  <a16:creationId xmlns:a16="http://schemas.microsoft.com/office/drawing/2014/main" id="{1BC6D44D-1180-3D58-A211-55B552E11C31}"/>
                </a:ext>
              </a:extLst>
            </p:cNvPr>
            <p:cNvPicPr preferRelativeResize="0">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917725" y="1432561"/>
              <a:ext cx="1788754" cy="1341750"/>
            </a:xfrm>
            <a:prstGeom prst="rect">
              <a:avLst/>
            </a:prstGeom>
          </p:spPr>
        </p:pic>
        <p:pic>
          <p:nvPicPr>
            <p:cNvPr id="20" name="Picture 19" descr="A silhouette of a person's belly&#10;&#10;AI-generated content may be incorrect.">
              <a:extLst>
                <a:ext uri="{FF2B5EF4-FFF2-40B4-BE49-F238E27FC236}">
                  <a16:creationId xmlns:a16="http://schemas.microsoft.com/office/drawing/2014/main" id="{1879288D-88FE-7167-49FE-4B1F4E11DB97}"/>
                </a:ext>
              </a:extLst>
            </p:cNvPr>
            <p:cNvPicPr preferRelativeResize="0">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026921" y="1432559"/>
              <a:ext cx="1789742" cy="1341750"/>
            </a:xfrm>
            <a:prstGeom prst="rect">
              <a:avLst/>
            </a:prstGeom>
          </p:spPr>
        </p:pic>
        <p:pic>
          <p:nvPicPr>
            <p:cNvPr id="21" name="Picture 20" descr="A silhouette of a pregnant person&#10;&#10;AI-generated content may be incorrect.">
              <a:extLst>
                <a:ext uri="{FF2B5EF4-FFF2-40B4-BE49-F238E27FC236}">
                  <a16:creationId xmlns:a16="http://schemas.microsoft.com/office/drawing/2014/main" id="{DBD12A22-837F-D4E1-FD1B-E98B6B8D5425}"/>
                </a:ext>
              </a:extLst>
            </p:cNvPr>
            <p:cNvPicPr preferRelativeResize="0">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940345" y="2925448"/>
              <a:ext cx="1789199" cy="1341750"/>
            </a:xfrm>
            <a:prstGeom prst="rect">
              <a:avLst/>
            </a:prstGeom>
          </p:spPr>
        </p:pic>
        <p:pic>
          <p:nvPicPr>
            <p:cNvPr id="22" name="Picture 21" descr="A silhouette of a person&#10;&#10;AI-generated content may be incorrect.">
              <a:extLst>
                <a:ext uri="{FF2B5EF4-FFF2-40B4-BE49-F238E27FC236}">
                  <a16:creationId xmlns:a16="http://schemas.microsoft.com/office/drawing/2014/main" id="{DD786BD9-7141-C47D-AD8C-8CB7889F55DB}"/>
                </a:ext>
              </a:extLst>
            </p:cNvPr>
            <p:cNvPicPr preferRelativeResize="0">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027915" y="2925448"/>
              <a:ext cx="1788797" cy="1341750"/>
            </a:xfrm>
            <a:prstGeom prst="rect">
              <a:avLst/>
            </a:prstGeom>
          </p:spPr>
        </p:pic>
        <p:pic>
          <p:nvPicPr>
            <p:cNvPr id="23" name="Picture 22" descr="A white silhouette of a person&#10;&#10;AI-generated content may be incorrect.">
              <a:extLst>
                <a:ext uri="{FF2B5EF4-FFF2-40B4-BE49-F238E27FC236}">
                  <a16:creationId xmlns:a16="http://schemas.microsoft.com/office/drawing/2014/main" id="{872C4F3F-0A3F-435E-6A5B-924EF2151B6D}"/>
                </a:ext>
              </a:extLst>
            </p:cNvPr>
            <p:cNvPicPr preferRelativeResize="0">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4262" y="2945237"/>
              <a:ext cx="1789201" cy="1341750"/>
            </a:xfrm>
            <a:prstGeom prst="rect">
              <a:avLst/>
            </a:prstGeom>
          </p:spPr>
        </p:pic>
      </p:grpSp>
      <p:sp>
        <p:nvSpPr>
          <p:cNvPr id="34" name="TextBox 33">
            <a:extLst>
              <a:ext uri="{FF2B5EF4-FFF2-40B4-BE49-F238E27FC236}">
                <a16:creationId xmlns:a16="http://schemas.microsoft.com/office/drawing/2014/main" id="{595FB010-2E9D-0067-EAEA-DB01992AC820}"/>
              </a:ext>
            </a:extLst>
          </p:cNvPr>
          <p:cNvSpPr txBox="1"/>
          <p:nvPr/>
        </p:nvSpPr>
        <p:spPr>
          <a:xfrm>
            <a:off x="921414" y="5832684"/>
            <a:ext cx="9728322" cy="461665"/>
          </a:xfrm>
          <a:prstGeom prst="rect">
            <a:avLst/>
          </a:prstGeom>
          <a:noFill/>
        </p:spPr>
        <p:txBody>
          <a:bodyPr wrap="square" rtlCol="0">
            <a:spAutoFit/>
          </a:bodyPr>
          <a:lstStyle/>
          <a:p>
            <a:pPr algn="ctr"/>
            <a:r>
              <a:rPr lang="en-US" sz="2400" dirty="0"/>
              <a:t>Used to train CNN models to classify valid and invalid poses</a:t>
            </a:r>
          </a:p>
        </p:txBody>
      </p:sp>
    </p:spTree>
    <p:extLst>
      <p:ext uri="{BB962C8B-B14F-4D97-AF65-F5344CB8AC3E}">
        <p14:creationId xmlns:p14="http://schemas.microsoft.com/office/powerpoint/2010/main" val="1047045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9C6D4-61F1-EFE4-DA40-8A5C5E9F3A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8E810B-7FC9-65A1-C7C2-FFF1DD6A987A}"/>
              </a:ext>
            </a:extLst>
          </p:cNvPr>
          <p:cNvSpPr>
            <a:spLocks noGrp="1"/>
          </p:cNvSpPr>
          <p:nvPr>
            <p:ph type="title"/>
          </p:nvPr>
        </p:nvSpPr>
        <p:spPr>
          <a:xfrm>
            <a:off x="913794" y="164479"/>
            <a:ext cx="10353762" cy="970450"/>
          </a:xfrm>
        </p:spPr>
        <p:txBody>
          <a:bodyPr>
            <a:normAutofit fontScale="90000"/>
          </a:bodyPr>
          <a:lstStyle/>
          <a:p>
            <a:r>
              <a:rPr lang="en-US" dirty="0"/>
              <a:t>Preprocessing</a:t>
            </a:r>
            <a:br>
              <a:rPr lang="en-US" dirty="0"/>
            </a:br>
            <a:r>
              <a:rPr lang="en-US" dirty="0"/>
              <a:t>Anatomical landmark labeled dataset</a:t>
            </a:r>
          </a:p>
        </p:txBody>
      </p:sp>
      <p:grpSp>
        <p:nvGrpSpPr>
          <p:cNvPr id="3" name="Group 2">
            <a:extLst>
              <a:ext uri="{FF2B5EF4-FFF2-40B4-BE49-F238E27FC236}">
                <a16:creationId xmlns:a16="http://schemas.microsoft.com/office/drawing/2014/main" id="{A1F5C875-4A7F-D8F6-3117-AA0E1E8D5F5C}"/>
              </a:ext>
            </a:extLst>
          </p:cNvPr>
          <p:cNvGrpSpPr/>
          <p:nvPr/>
        </p:nvGrpSpPr>
        <p:grpSpPr>
          <a:xfrm>
            <a:off x="913795" y="2354098"/>
            <a:ext cx="10353761" cy="2637484"/>
            <a:chOff x="0" y="0"/>
            <a:chExt cx="5999903" cy="1456479"/>
          </a:xfrm>
        </p:grpSpPr>
        <p:pic>
          <p:nvPicPr>
            <p:cNvPr id="34" name="Picture 33">
              <a:extLst>
                <a:ext uri="{FF2B5EF4-FFF2-40B4-BE49-F238E27FC236}">
                  <a16:creationId xmlns:a16="http://schemas.microsoft.com/office/drawing/2014/main" id="{80A9509D-019F-A599-6439-FD7B456A21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5867" y="0"/>
              <a:ext cx="1907540" cy="1439545"/>
            </a:xfrm>
            <a:prstGeom prst="rect">
              <a:avLst/>
            </a:prstGeom>
          </p:spPr>
        </p:pic>
        <p:pic>
          <p:nvPicPr>
            <p:cNvPr id="35" name="Picture 34" descr="A close-up of a x-ray of a person&#10;&#10;AI-generated content may be incorrect.">
              <a:extLst>
                <a:ext uri="{FF2B5EF4-FFF2-40B4-BE49-F238E27FC236}">
                  <a16:creationId xmlns:a16="http://schemas.microsoft.com/office/drawing/2014/main" id="{9E14CECF-1E56-171F-C98F-EDD8F5CAC7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34"/>
              <a:ext cx="1922145" cy="1439545"/>
            </a:xfrm>
            <a:prstGeom prst="rect">
              <a:avLst/>
            </a:prstGeom>
          </p:spPr>
        </p:pic>
        <p:pic>
          <p:nvPicPr>
            <p:cNvPr id="36" name="Picture 35" descr="A close-up of a person's breast&#10;&#10;AI-generated content may be incorrect.">
              <a:extLst>
                <a:ext uri="{FF2B5EF4-FFF2-40B4-BE49-F238E27FC236}">
                  <a16:creationId xmlns:a16="http://schemas.microsoft.com/office/drawing/2014/main" id="{173D850E-4E20-99E7-B227-5569D91EA3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6333" y="0"/>
              <a:ext cx="1893570" cy="1439545"/>
            </a:xfrm>
            <a:prstGeom prst="rect">
              <a:avLst/>
            </a:prstGeom>
          </p:spPr>
        </p:pic>
      </p:grpSp>
    </p:spTree>
    <p:extLst>
      <p:ext uri="{BB962C8B-B14F-4D97-AF65-F5344CB8AC3E}">
        <p14:creationId xmlns:p14="http://schemas.microsoft.com/office/powerpoint/2010/main" val="1000729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2D24E-5262-07DA-4865-4B14D8AFBC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1EFF1F-4DB1-D6A4-B137-B248C5A18327}"/>
              </a:ext>
            </a:extLst>
          </p:cNvPr>
          <p:cNvSpPr>
            <a:spLocks noGrp="1"/>
          </p:cNvSpPr>
          <p:nvPr>
            <p:ph type="title"/>
          </p:nvPr>
        </p:nvSpPr>
        <p:spPr>
          <a:xfrm>
            <a:off x="913794" y="164479"/>
            <a:ext cx="10353762" cy="970450"/>
          </a:xfrm>
        </p:spPr>
        <p:txBody>
          <a:bodyPr>
            <a:normAutofit fontScale="90000"/>
          </a:bodyPr>
          <a:lstStyle/>
          <a:p>
            <a:r>
              <a:rPr lang="en-US" dirty="0"/>
              <a:t>Methodology</a:t>
            </a:r>
            <a:br>
              <a:rPr lang="en-US" dirty="0"/>
            </a:br>
            <a:r>
              <a:rPr lang="en-US" dirty="0"/>
              <a:t>Technical background</a:t>
            </a:r>
          </a:p>
        </p:txBody>
      </p:sp>
      <p:grpSp>
        <p:nvGrpSpPr>
          <p:cNvPr id="8" name="Group 7">
            <a:extLst>
              <a:ext uri="{FF2B5EF4-FFF2-40B4-BE49-F238E27FC236}">
                <a16:creationId xmlns:a16="http://schemas.microsoft.com/office/drawing/2014/main" id="{FD7283BD-5350-6EA0-C553-CBF0C48AC85D}"/>
              </a:ext>
            </a:extLst>
          </p:cNvPr>
          <p:cNvGrpSpPr/>
          <p:nvPr/>
        </p:nvGrpSpPr>
        <p:grpSpPr>
          <a:xfrm>
            <a:off x="1584411" y="2935446"/>
            <a:ext cx="9012527" cy="3008154"/>
            <a:chOff x="2675467" y="8467"/>
            <a:chExt cx="5183717" cy="1439545"/>
          </a:xfrm>
        </p:grpSpPr>
        <p:pic>
          <p:nvPicPr>
            <p:cNvPr id="9" name="Picture 8">
              <a:extLst>
                <a:ext uri="{FF2B5EF4-FFF2-40B4-BE49-F238E27FC236}">
                  <a16:creationId xmlns:a16="http://schemas.microsoft.com/office/drawing/2014/main" id="{43EDB990-1A14-4347-BD67-DD59D8EC3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5467" y="8467"/>
              <a:ext cx="2559050" cy="1439545"/>
            </a:xfrm>
            <a:prstGeom prst="rect">
              <a:avLst/>
            </a:prstGeom>
          </p:spPr>
        </p:pic>
        <p:pic>
          <p:nvPicPr>
            <p:cNvPr id="10" name="Picture 9" descr="A butterfly in the dark&#10;&#10;AI-generated content may be incorrect.">
              <a:extLst>
                <a:ext uri="{FF2B5EF4-FFF2-40B4-BE49-F238E27FC236}">
                  <a16:creationId xmlns:a16="http://schemas.microsoft.com/office/drawing/2014/main" id="{BC4F752D-F24C-111B-15F7-D602EB30A2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134" y="8467"/>
              <a:ext cx="2559050" cy="1439545"/>
            </a:xfrm>
            <a:prstGeom prst="rect">
              <a:avLst/>
            </a:prstGeom>
          </p:spPr>
        </p:pic>
      </p:grpSp>
      <p:sp>
        <p:nvSpPr>
          <p:cNvPr id="12" name="TextBox 11">
            <a:extLst>
              <a:ext uri="{FF2B5EF4-FFF2-40B4-BE49-F238E27FC236}">
                <a16:creationId xmlns:a16="http://schemas.microsoft.com/office/drawing/2014/main" id="{B1E9D4EB-7478-3B75-0E55-DE1C5F6055FC}"/>
              </a:ext>
            </a:extLst>
          </p:cNvPr>
          <p:cNvSpPr txBox="1"/>
          <p:nvPr/>
        </p:nvSpPr>
        <p:spPr>
          <a:xfrm>
            <a:off x="2718716" y="1818255"/>
            <a:ext cx="6858000" cy="523220"/>
          </a:xfrm>
          <a:prstGeom prst="rect">
            <a:avLst/>
          </a:prstGeom>
          <a:noFill/>
        </p:spPr>
        <p:txBody>
          <a:bodyPr wrap="square" rtlCol="0">
            <a:spAutoFit/>
          </a:bodyPr>
          <a:lstStyle/>
          <a:p>
            <a:pPr algn="ctr"/>
            <a:r>
              <a:rPr lang="en-US" sz="2800" dirty="0">
                <a:latin typeface="Aptos" panose="020B0004020202020204" pitchFamily="34" charset="0"/>
              </a:rPr>
              <a:t>The Laplacian Filter</a:t>
            </a:r>
          </a:p>
        </p:txBody>
      </p:sp>
    </p:spTree>
    <p:extLst>
      <p:ext uri="{BB962C8B-B14F-4D97-AF65-F5344CB8AC3E}">
        <p14:creationId xmlns:p14="http://schemas.microsoft.com/office/powerpoint/2010/main" val="1724326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6638A-D982-9659-DC64-B3E8351A3A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369A8F-313B-0FE0-C7DF-E072C56BDD5B}"/>
              </a:ext>
            </a:extLst>
          </p:cNvPr>
          <p:cNvSpPr>
            <a:spLocks noGrp="1"/>
          </p:cNvSpPr>
          <p:nvPr>
            <p:ph type="title"/>
          </p:nvPr>
        </p:nvSpPr>
        <p:spPr>
          <a:xfrm>
            <a:off x="913794" y="164479"/>
            <a:ext cx="10353762" cy="970450"/>
          </a:xfrm>
        </p:spPr>
        <p:txBody>
          <a:bodyPr>
            <a:normAutofit fontScale="90000"/>
          </a:bodyPr>
          <a:lstStyle/>
          <a:p>
            <a:r>
              <a:rPr lang="en-US" dirty="0"/>
              <a:t>Methodology</a:t>
            </a:r>
            <a:br>
              <a:rPr lang="en-US" dirty="0"/>
            </a:br>
            <a:r>
              <a:rPr lang="en-US" dirty="0"/>
              <a:t>Technical background</a:t>
            </a:r>
          </a:p>
        </p:txBody>
      </p:sp>
      <p:sp>
        <p:nvSpPr>
          <p:cNvPr id="12" name="TextBox 11">
            <a:extLst>
              <a:ext uri="{FF2B5EF4-FFF2-40B4-BE49-F238E27FC236}">
                <a16:creationId xmlns:a16="http://schemas.microsoft.com/office/drawing/2014/main" id="{B4CB951B-2F1F-BA0C-9608-B31667F07DAC}"/>
              </a:ext>
            </a:extLst>
          </p:cNvPr>
          <p:cNvSpPr txBox="1"/>
          <p:nvPr/>
        </p:nvSpPr>
        <p:spPr>
          <a:xfrm>
            <a:off x="2661675" y="1802033"/>
            <a:ext cx="6858000" cy="523220"/>
          </a:xfrm>
          <a:prstGeom prst="rect">
            <a:avLst/>
          </a:prstGeom>
          <a:noFill/>
        </p:spPr>
        <p:txBody>
          <a:bodyPr wrap="square" rtlCol="0">
            <a:spAutoFit/>
          </a:bodyPr>
          <a:lstStyle/>
          <a:p>
            <a:pPr algn="ctr"/>
            <a:r>
              <a:rPr lang="en-US" sz="2800" dirty="0">
                <a:latin typeface="Aptos" panose="020B0004020202020204" pitchFamily="34" charset="0"/>
              </a:rPr>
              <a:t>Binary image conversion - Otsu’s threshold</a:t>
            </a:r>
          </a:p>
        </p:txBody>
      </p:sp>
      <p:pic>
        <p:nvPicPr>
          <p:cNvPr id="3" name="Picture 2" descr="A person using a telescope&#10;&#10;AI-generated content may be incorrect.">
            <a:extLst>
              <a:ext uri="{FF2B5EF4-FFF2-40B4-BE49-F238E27FC236}">
                <a16:creationId xmlns:a16="http://schemas.microsoft.com/office/drawing/2014/main" id="{B7524F87-BA58-099E-3ACF-8F20DEA3C6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6276" y="2535157"/>
            <a:ext cx="7979764" cy="3546954"/>
          </a:xfrm>
          <a:prstGeom prst="rect">
            <a:avLst/>
          </a:prstGeom>
        </p:spPr>
      </p:pic>
    </p:spTree>
    <p:extLst>
      <p:ext uri="{BB962C8B-B14F-4D97-AF65-F5344CB8AC3E}">
        <p14:creationId xmlns:p14="http://schemas.microsoft.com/office/powerpoint/2010/main" val="1920574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D29F8-1133-BD4E-AC0A-ECD1746895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C3F1FA-60D1-912A-FF75-D5EF734F75AF}"/>
              </a:ext>
            </a:extLst>
          </p:cNvPr>
          <p:cNvSpPr>
            <a:spLocks noGrp="1"/>
          </p:cNvSpPr>
          <p:nvPr>
            <p:ph type="title"/>
          </p:nvPr>
        </p:nvSpPr>
        <p:spPr>
          <a:xfrm>
            <a:off x="913794" y="164479"/>
            <a:ext cx="10353762" cy="970450"/>
          </a:xfrm>
        </p:spPr>
        <p:txBody>
          <a:bodyPr>
            <a:normAutofit fontScale="90000"/>
          </a:bodyPr>
          <a:lstStyle/>
          <a:p>
            <a:r>
              <a:rPr lang="en-US" dirty="0"/>
              <a:t>Methodology</a:t>
            </a:r>
            <a:br>
              <a:rPr lang="en-US" dirty="0"/>
            </a:br>
            <a:r>
              <a:rPr lang="en-US" dirty="0"/>
              <a:t>Technical background</a:t>
            </a:r>
          </a:p>
        </p:txBody>
      </p:sp>
      <p:sp>
        <p:nvSpPr>
          <p:cNvPr id="12" name="TextBox 11">
            <a:extLst>
              <a:ext uri="{FF2B5EF4-FFF2-40B4-BE49-F238E27FC236}">
                <a16:creationId xmlns:a16="http://schemas.microsoft.com/office/drawing/2014/main" id="{2803249A-FA8B-4F5A-E94B-A517D8CFFC8B}"/>
              </a:ext>
            </a:extLst>
          </p:cNvPr>
          <p:cNvSpPr txBox="1"/>
          <p:nvPr/>
        </p:nvSpPr>
        <p:spPr>
          <a:xfrm>
            <a:off x="2661675" y="2289713"/>
            <a:ext cx="6858000" cy="523220"/>
          </a:xfrm>
          <a:prstGeom prst="rect">
            <a:avLst/>
          </a:prstGeom>
          <a:noFill/>
        </p:spPr>
        <p:txBody>
          <a:bodyPr wrap="square" rtlCol="0">
            <a:spAutoFit/>
          </a:bodyPr>
          <a:lstStyle/>
          <a:p>
            <a:pPr algn="ctr"/>
            <a:r>
              <a:rPr lang="en-US" sz="2800" dirty="0">
                <a:latin typeface="Aptos" panose="020B0004020202020204" pitchFamily="34" charset="0"/>
              </a:rPr>
              <a:t>Binary Masks</a:t>
            </a:r>
          </a:p>
        </p:txBody>
      </p:sp>
      <p:pic>
        <p:nvPicPr>
          <p:cNvPr id="4" name="Picture 3" descr="A black and white dot&#10;&#10;AI-generated content may be incorrect.">
            <a:extLst>
              <a:ext uri="{FF2B5EF4-FFF2-40B4-BE49-F238E27FC236}">
                <a16:creationId xmlns:a16="http://schemas.microsoft.com/office/drawing/2014/main" id="{28831700-CC30-820F-C000-AAD5BF7D8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7925" y="2949922"/>
            <a:ext cx="7816149" cy="2561472"/>
          </a:xfrm>
          <a:prstGeom prst="rect">
            <a:avLst/>
          </a:prstGeom>
        </p:spPr>
      </p:pic>
    </p:spTree>
    <p:extLst>
      <p:ext uri="{BB962C8B-B14F-4D97-AF65-F5344CB8AC3E}">
        <p14:creationId xmlns:p14="http://schemas.microsoft.com/office/powerpoint/2010/main" val="8075113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BDDE9A-8113-C7E5-FB30-BD8BB3D8AB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0C88E3-FDA8-5F11-6815-534F55FEE940}"/>
              </a:ext>
            </a:extLst>
          </p:cNvPr>
          <p:cNvSpPr>
            <a:spLocks noGrp="1"/>
          </p:cNvSpPr>
          <p:nvPr>
            <p:ph type="title"/>
          </p:nvPr>
        </p:nvSpPr>
        <p:spPr>
          <a:xfrm>
            <a:off x="913794" y="164479"/>
            <a:ext cx="10353762" cy="970450"/>
          </a:xfrm>
        </p:spPr>
        <p:txBody>
          <a:bodyPr>
            <a:normAutofit fontScale="90000"/>
          </a:bodyPr>
          <a:lstStyle/>
          <a:p>
            <a:r>
              <a:rPr lang="en-US" dirty="0"/>
              <a:t>Methodology</a:t>
            </a:r>
            <a:br>
              <a:rPr lang="en-US" dirty="0"/>
            </a:br>
            <a:r>
              <a:rPr lang="en-US" dirty="0"/>
              <a:t>Pipeline overview</a:t>
            </a:r>
          </a:p>
        </p:txBody>
      </p:sp>
      <p:pic>
        <p:nvPicPr>
          <p:cNvPr id="3" name="Picture 2" descr="A diagram of a check&#10;&#10;AI-generated content may be incorrect.">
            <a:extLst>
              <a:ext uri="{FF2B5EF4-FFF2-40B4-BE49-F238E27FC236}">
                <a16:creationId xmlns:a16="http://schemas.microsoft.com/office/drawing/2014/main" id="{2AA7D442-33F0-3AFF-7BA5-BC239F656B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9497" y="1483896"/>
            <a:ext cx="3858059" cy="4808258"/>
          </a:xfrm>
          <a:prstGeom prst="rect">
            <a:avLst/>
          </a:prstGeom>
        </p:spPr>
      </p:pic>
      <p:sp>
        <p:nvSpPr>
          <p:cNvPr id="5" name="Content Placeholder 2">
            <a:extLst>
              <a:ext uri="{FF2B5EF4-FFF2-40B4-BE49-F238E27FC236}">
                <a16:creationId xmlns:a16="http://schemas.microsoft.com/office/drawing/2014/main" id="{8FCD7DD4-CD3D-522D-FF61-F33783A58422}"/>
              </a:ext>
            </a:extLst>
          </p:cNvPr>
          <p:cNvSpPr>
            <a:spLocks noGrp="1"/>
          </p:cNvSpPr>
          <p:nvPr>
            <p:ph idx="1"/>
          </p:nvPr>
        </p:nvSpPr>
        <p:spPr>
          <a:xfrm>
            <a:off x="579911" y="1483896"/>
            <a:ext cx="5348450" cy="4724400"/>
          </a:xfrm>
        </p:spPr>
        <p:txBody>
          <a:bodyPr>
            <a:normAutofit/>
          </a:bodyPr>
          <a:lstStyle/>
          <a:p>
            <a:r>
              <a:rPr lang="en-US" sz="2400" dirty="0">
                <a:solidFill>
                  <a:schemeClr val="tx1"/>
                </a:solidFill>
                <a:latin typeface="Aptos" panose="020B0004020202020204" pitchFamily="34" charset="0"/>
              </a:rPr>
              <a:t>1 sequential pipeline for each screening angle</a:t>
            </a:r>
          </a:p>
          <a:p>
            <a:r>
              <a:rPr lang="en-US" sz="2400" dirty="0">
                <a:solidFill>
                  <a:schemeClr val="tx1"/>
                </a:solidFill>
                <a:latin typeface="Aptos" panose="020B0004020202020204" pitchFamily="34" charset="0"/>
              </a:rPr>
              <a:t>Image is discarded is it fails a check</a:t>
            </a:r>
          </a:p>
          <a:p>
            <a:r>
              <a:rPr lang="en-US" sz="2400" dirty="0">
                <a:solidFill>
                  <a:schemeClr val="tx1"/>
                </a:solidFill>
                <a:latin typeface="Aptos" panose="020B0004020202020204" pitchFamily="34" charset="0"/>
              </a:rPr>
              <a:t>Checks in blue are shared for each pipeline with different thresholds</a:t>
            </a:r>
          </a:p>
          <a:p>
            <a:r>
              <a:rPr lang="en-US" sz="2400" dirty="0">
                <a:solidFill>
                  <a:schemeClr val="tx1"/>
                </a:solidFill>
                <a:latin typeface="Aptos" panose="020B0004020202020204" pitchFamily="34" charset="0"/>
              </a:rPr>
              <a:t>Anatomical Landmark check algorithms are unique to each screening angle</a:t>
            </a:r>
          </a:p>
          <a:p>
            <a:r>
              <a:rPr lang="en-US" sz="2400" dirty="0">
                <a:solidFill>
                  <a:schemeClr val="tx1"/>
                </a:solidFill>
                <a:latin typeface="Aptos" panose="020B0004020202020204" pitchFamily="34" charset="0"/>
              </a:rPr>
              <a:t>Symmetrical angles are checked through the same pipeline</a:t>
            </a:r>
          </a:p>
        </p:txBody>
      </p:sp>
    </p:spTree>
    <p:extLst>
      <p:ext uri="{BB962C8B-B14F-4D97-AF65-F5344CB8AC3E}">
        <p14:creationId xmlns:p14="http://schemas.microsoft.com/office/powerpoint/2010/main" val="3552432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F9044-AEAF-26BB-E7D7-38C2362D0D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7D08C0-69F4-46C9-8018-ABE4257BA4D8}"/>
              </a:ext>
            </a:extLst>
          </p:cNvPr>
          <p:cNvSpPr>
            <a:spLocks noGrp="1"/>
          </p:cNvSpPr>
          <p:nvPr>
            <p:ph type="title"/>
          </p:nvPr>
        </p:nvSpPr>
        <p:spPr>
          <a:xfrm>
            <a:off x="913794" y="164479"/>
            <a:ext cx="10353762" cy="970450"/>
          </a:xfrm>
        </p:spPr>
        <p:txBody>
          <a:bodyPr>
            <a:normAutofit fontScale="90000"/>
          </a:bodyPr>
          <a:lstStyle/>
          <a:p>
            <a:r>
              <a:rPr lang="en-US"/>
              <a:t>Methodology</a:t>
            </a:r>
            <a:br>
              <a:rPr lang="en-US"/>
            </a:br>
            <a:r>
              <a:rPr lang="en-US"/>
              <a:t>Sharpness Check</a:t>
            </a:r>
            <a:endParaRPr lang="en-US" dirty="0"/>
          </a:p>
        </p:txBody>
      </p:sp>
      <p:sp>
        <p:nvSpPr>
          <p:cNvPr id="5" name="Content Placeholder 2">
            <a:extLst>
              <a:ext uri="{FF2B5EF4-FFF2-40B4-BE49-F238E27FC236}">
                <a16:creationId xmlns:a16="http://schemas.microsoft.com/office/drawing/2014/main" id="{A195ADA9-D1CC-84F1-23B3-C39A0061B1BF}"/>
              </a:ext>
            </a:extLst>
          </p:cNvPr>
          <p:cNvSpPr>
            <a:spLocks noGrp="1"/>
          </p:cNvSpPr>
          <p:nvPr>
            <p:ph idx="1"/>
          </p:nvPr>
        </p:nvSpPr>
        <p:spPr>
          <a:xfrm>
            <a:off x="579911" y="1483896"/>
            <a:ext cx="5348450" cy="4724400"/>
          </a:xfrm>
        </p:spPr>
        <p:txBody>
          <a:bodyPr>
            <a:normAutofit/>
          </a:bodyPr>
          <a:lstStyle/>
          <a:p>
            <a:r>
              <a:rPr lang="en-US" sz="2800">
                <a:solidFill>
                  <a:schemeClr val="tx1"/>
                </a:solidFill>
                <a:latin typeface="Aptos" panose="020B0004020202020204" pitchFamily="34" charset="0"/>
              </a:rPr>
              <a:t>Applies the Laplacian filter on the image to get rate of intensity changes</a:t>
            </a:r>
          </a:p>
          <a:p>
            <a:r>
              <a:rPr lang="en-US" sz="2800">
                <a:solidFill>
                  <a:schemeClr val="tx1"/>
                </a:solidFill>
                <a:latin typeface="Aptos" panose="020B0004020202020204" pitchFamily="34" charset="0"/>
              </a:rPr>
              <a:t>Calculates the variance of the Laplacian response</a:t>
            </a:r>
          </a:p>
          <a:p>
            <a:r>
              <a:rPr lang="en-US" sz="2800">
                <a:solidFill>
                  <a:schemeClr val="tx1"/>
                </a:solidFill>
                <a:latin typeface="Aptos" panose="020B0004020202020204" pitchFamily="34" charset="0"/>
              </a:rPr>
              <a:t>A high variance value indicates sharpness</a:t>
            </a:r>
            <a:endParaRPr lang="en-US" sz="2800" dirty="0">
              <a:solidFill>
                <a:schemeClr val="tx1"/>
              </a:solidFill>
              <a:latin typeface="Aptos" panose="020B0004020202020204" pitchFamily="34" charset="0"/>
            </a:endParaRPr>
          </a:p>
        </p:txBody>
      </p:sp>
      <p:pic>
        <p:nvPicPr>
          <p:cNvPr id="4" name="Picture 3" descr="A collage of images of a person's chest&#10;&#10;AI-generated content may be incorrect.">
            <a:extLst>
              <a:ext uri="{FF2B5EF4-FFF2-40B4-BE49-F238E27FC236}">
                <a16:creationId xmlns:a16="http://schemas.microsoft.com/office/drawing/2014/main" id="{C80DDE5A-AA81-4C4D-F5DA-A5AC4DE9E7E6}"/>
              </a:ext>
            </a:extLst>
          </p:cNvPr>
          <p:cNvPicPr>
            <a:picLocks noChangeAspect="1"/>
          </p:cNvPicPr>
          <p:nvPr/>
        </p:nvPicPr>
        <p:blipFill>
          <a:blip r:embed="rId2"/>
          <a:stretch>
            <a:fillRect/>
          </a:stretch>
        </p:blipFill>
        <p:spPr>
          <a:xfrm>
            <a:off x="6690231" y="1525485"/>
            <a:ext cx="4577325" cy="3807030"/>
          </a:xfrm>
          <a:prstGeom prst="rect">
            <a:avLst/>
          </a:prstGeom>
        </p:spPr>
      </p:pic>
    </p:spTree>
    <p:extLst>
      <p:ext uri="{BB962C8B-B14F-4D97-AF65-F5344CB8AC3E}">
        <p14:creationId xmlns:p14="http://schemas.microsoft.com/office/powerpoint/2010/main" val="3295965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861EC8-15E9-8F7B-B445-7C12ED1699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0AEE34-54E6-0354-0740-5C8BF89315CA}"/>
              </a:ext>
            </a:extLst>
          </p:cNvPr>
          <p:cNvSpPr>
            <a:spLocks noGrp="1"/>
          </p:cNvSpPr>
          <p:nvPr>
            <p:ph type="title"/>
          </p:nvPr>
        </p:nvSpPr>
        <p:spPr>
          <a:xfrm>
            <a:off x="913794" y="164479"/>
            <a:ext cx="10353762" cy="970450"/>
          </a:xfrm>
        </p:spPr>
        <p:txBody>
          <a:bodyPr>
            <a:normAutofit fontScale="90000"/>
          </a:bodyPr>
          <a:lstStyle/>
          <a:p>
            <a:r>
              <a:rPr lang="en-US"/>
              <a:t>Methodology</a:t>
            </a:r>
            <a:br>
              <a:rPr lang="en-US"/>
            </a:br>
            <a:r>
              <a:rPr lang="en-US"/>
              <a:t>Sharpness Check</a:t>
            </a:r>
            <a:endParaRPr lang="en-US" dirty="0"/>
          </a:p>
        </p:txBody>
      </p:sp>
      <p:sp>
        <p:nvSpPr>
          <p:cNvPr id="5" name="Content Placeholder 2">
            <a:extLst>
              <a:ext uri="{FF2B5EF4-FFF2-40B4-BE49-F238E27FC236}">
                <a16:creationId xmlns:a16="http://schemas.microsoft.com/office/drawing/2014/main" id="{6E7D1B92-7086-412F-2E95-AAF9D9DE018F}"/>
              </a:ext>
            </a:extLst>
          </p:cNvPr>
          <p:cNvSpPr>
            <a:spLocks noGrp="1"/>
          </p:cNvSpPr>
          <p:nvPr>
            <p:ph idx="1"/>
          </p:nvPr>
        </p:nvSpPr>
        <p:spPr>
          <a:xfrm>
            <a:off x="579911" y="1483896"/>
            <a:ext cx="5348450" cy="603984"/>
          </a:xfrm>
        </p:spPr>
        <p:txBody>
          <a:bodyPr>
            <a:normAutofit/>
          </a:bodyPr>
          <a:lstStyle/>
          <a:p>
            <a:pPr marL="36900" indent="0">
              <a:buNone/>
            </a:pPr>
            <a:r>
              <a:rPr lang="en-US" sz="2800" dirty="0">
                <a:solidFill>
                  <a:schemeClr val="tx1"/>
                </a:solidFill>
                <a:latin typeface="Aptos" panose="020B0004020202020204" pitchFamily="34" charset="0"/>
              </a:rPr>
              <a:t>Thresholds:</a:t>
            </a:r>
          </a:p>
        </p:txBody>
      </p:sp>
      <p:pic>
        <p:nvPicPr>
          <p:cNvPr id="6" name="Picture 5" descr="A graph of a graph&#10;&#10;AI-generated content may be incorrect.">
            <a:extLst>
              <a:ext uri="{FF2B5EF4-FFF2-40B4-BE49-F238E27FC236}">
                <a16:creationId xmlns:a16="http://schemas.microsoft.com/office/drawing/2014/main" id="{C1C79B0B-134B-3E6E-1226-561545903CE1}"/>
              </a:ext>
            </a:extLst>
          </p:cNvPr>
          <p:cNvPicPr>
            <a:picLocks noChangeAspect="1"/>
          </p:cNvPicPr>
          <p:nvPr/>
        </p:nvPicPr>
        <p:blipFill>
          <a:blip r:embed="rId2"/>
          <a:stretch>
            <a:fillRect/>
          </a:stretch>
        </p:blipFill>
        <p:spPr>
          <a:xfrm>
            <a:off x="1066204" y="2436847"/>
            <a:ext cx="10059592" cy="2384254"/>
          </a:xfrm>
          <a:prstGeom prst="rect">
            <a:avLst/>
          </a:prstGeom>
        </p:spPr>
      </p:pic>
      <p:sp>
        <p:nvSpPr>
          <p:cNvPr id="9" name="Content Placeholder 2">
            <a:extLst>
              <a:ext uri="{FF2B5EF4-FFF2-40B4-BE49-F238E27FC236}">
                <a16:creationId xmlns:a16="http://schemas.microsoft.com/office/drawing/2014/main" id="{BF3F8991-BD23-EF13-1E20-34398C2576AD}"/>
              </a:ext>
            </a:extLst>
          </p:cNvPr>
          <p:cNvSpPr txBox="1">
            <a:spLocks/>
          </p:cNvSpPr>
          <p:nvPr/>
        </p:nvSpPr>
        <p:spPr>
          <a:xfrm>
            <a:off x="1694836" y="5480784"/>
            <a:ext cx="2237085" cy="603984"/>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en-US" sz="2800" dirty="0">
                <a:solidFill>
                  <a:schemeClr val="tx1"/>
                </a:solidFill>
                <a:latin typeface="Aptos" panose="020B0004020202020204" pitchFamily="34" charset="0"/>
              </a:rPr>
              <a:t>Frontal: 10.0</a:t>
            </a:r>
          </a:p>
        </p:txBody>
      </p:sp>
      <p:sp>
        <p:nvSpPr>
          <p:cNvPr id="10" name="Content Placeholder 2">
            <a:extLst>
              <a:ext uri="{FF2B5EF4-FFF2-40B4-BE49-F238E27FC236}">
                <a16:creationId xmlns:a16="http://schemas.microsoft.com/office/drawing/2014/main" id="{5ECF545F-3525-455F-4B71-4D8071A4DC5F}"/>
              </a:ext>
            </a:extLst>
          </p:cNvPr>
          <p:cNvSpPr txBox="1">
            <a:spLocks/>
          </p:cNvSpPr>
          <p:nvPr/>
        </p:nvSpPr>
        <p:spPr>
          <a:xfrm>
            <a:off x="4842940" y="5480784"/>
            <a:ext cx="2929459" cy="603984"/>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en-US" sz="2800" dirty="0">
                <a:solidFill>
                  <a:schemeClr val="tx1"/>
                </a:solidFill>
                <a:latin typeface="Aptos" panose="020B0004020202020204" pitchFamily="34" charset="0"/>
              </a:rPr>
              <a:t>45 degrees: 5.0</a:t>
            </a:r>
          </a:p>
        </p:txBody>
      </p:sp>
      <p:sp>
        <p:nvSpPr>
          <p:cNvPr id="11" name="Content Placeholder 2">
            <a:extLst>
              <a:ext uri="{FF2B5EF4-FFF2-40B4-BE49-F238E27FC236}">
                <a16:creationId xmlns:a16="http://schemas.microsoft.com/office/drawing/2014/main" id="{5659F82A-25B6-6144-7D50-EC9AE48D8774}"/>
              </a:ext>
            </a:extLst>
          </p:cNvPr>
          <p:cNvSpPr txBox="1">
            <a:spLocks/>
          </p:cNvSpPr>
          <p:nvPr/>
        </p:nvSpPr>
        <p:spPr>
          <a:xfrm>
            <a:off x="8260081" y="5505648"/>
            <a:ext cx="2633324" cy="603984"/>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en-US" sz="2800" dirty="0">
                <a:solidFill>
                  <a:schemeClr val="tx1"/>
                </a:solidFill>
                <a:latin typeface="Aptos" panose="020B0004020202020204" pitchFamily="34" charset="0"/>
              </a:rPr>
              <a:t>90 degrees: 7.0</a:t>
            </a:r>
          </a:p>
        </p:txBody>
      </p:sp>
    </p:spTree>
    <p:extLst>
      <p:ext uri="{BB962C8B-B14F-4D97-AF65-F5344CB8AC3E}">
        <p14:creationId xmlns:p14="http://schemas.microsoft.com/office/powerpoint/2010/main" val="2802345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9F54A2-0F32-701E-9608-BCB8E3302EE4}"/>
              </a:ext>
            </a:extLst>
          </p:cNvPr>
          <p:cNvSpPr>
            <a:spLocks noGrp="1"/>
          </p:cNvSpPr>
          <p:nvPr>
            <p:ph type="title"/>
          </p:nvPr>
        </p:nvSpPr>
        <p:spPr>
          <a:xfrm>
            <a:off x="834013" y="1115568"/>
            <a:ext cx="3487616" cy="4626864"/>
          </a:xfrm>
        </p:spPr>
        <p:txBody>
          <a:bodyPr>
            <a:normAutofit/>
          </a:bodyPr>
          <a:lstStyle/>
          <a:p>
            <a:pPr algn="l"/>
            <a:r>
              <a:rPr lang="en-US" sz="3600" dirty="0"/>
              <a:t>Motivation</a:t>
            </a:r>
          </a:p>
        </p:txBody>
      </p:sp>
      <p:cxnSp>
        <p:nvCxnSpPr>
          <p:cNvPr id="10" name="Straight Connector 9">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2B18643-414F-5774-9DD1-0492A90A76B3}"/>
              </a:ext>
            </a:extLst>
          </p:cNvPr>
          <p:cNvSpPr>
            <a:spLocks noGrp="1"/>
          </p:cNvSpPr>
          <p:nvPr>
            <p:ph idx="1"/>
          </p:nvPr>
        </p:nvSpPr>
        <p:spPr>
          <a:xfrm>
            <a:off x="5105398" y="1115568"/>
            <a:ext cx="6245352" cy="4626864"/>
          </a:xfrm>
        </p:spPr>
        <p:txBody>
          <a:bodyPr anchor="ctr">
            <a:noAutofit/>
          </a:bodyPr>
          <a:lstStyle/>
          <a:p>
            <a:pPr marL="36900" indent="0">
              <a:buNone/>
            </a:pPr>
            <a:r>
              <a:rPr lang="en-US" sz="2800" dirty="0">
                <a:latin typeface="Aptos" panose="020B0004020202020204" pitchFamily="34" charset="0"/>
              </a:rPr>
              <a:t>Thermal imaging is a promising, non-invasive technique for breast cancer screening.</a:t>
            </a:r>
          </a:p>
          <a:p>
            <a:pPr marL="36900" indent="0">
              <a:buNone/>
            </a:pPr>
            <a:r>
              <a:rPr lang="en-US" sz="2800" dirty="0">
                <a:latin typeface="Aptos" panose="020B0004020202020204" pitchFamily="34" charset="0"/>
              </a:rPr>
              <a:t>When combined with artificial intelligence, it can help detect subtle temperature patterns related to abnormal tissue activity.</a:t>
            </a:r>
          </a:p>
          <a:p>
            <a:pPr marL="36900" indent="0">
              <a:buNone/>
            </a:pPr>
            <a:r>
              <a:rPr lang="en-US" sz="2800" dirty="0">
                <a:latin typeface="Aptos" panose="020B0004020202020204" pitchFamily="34" charset="0"/>
              </a:rPr>
              <a:t>However, AI models are highly sensitive to input image quality, and unreliable images can lead to unstable or incorrect predictions.</a:t>
            </a:r>
          </a:p>
        </p:txBody>
      </p:sp>
    </p:spTree>
    <p:extLst>
      <p:ext uri="{BB962C8B-B14F-4D97-AF65-F5344CB8AC3E}">
        <p14:creationId xmlns:p14="http://schemas.microsoft.com/office/powerpoint/2010/main" val="28241001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9470A-2C5B-44A6-4102-84DF799712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86C001-9852-6B2F-E990-34543A651CF3}"/>
              </a:ext>
            </a:extLst>
          </p:cNvPr>
          <p:cNvSpPr>
            <a:spLocks noGrp="1"/>
          </p:cNvSpPr>
          <p:nvPr>
            <p:ph type="title"/>
          </p:nvPr>
        </p:nvSpPr>
        <p:spPr>
          <a:xfrm>
            <a:off x="913794" y="164479"/>
            <a:ext cx="10353762" cy="970450"/>
          </a:xfrm>
        </p:spPr>
        <p:txBody>
          <a:bodyPr>
            <a:normAutofit fontScale="90000"/>
          </a:bodyPr>
          <a:lstStyle/>
          <a:p>
            <a:r>
              <a:rPr lang="en-US"/>
              <a:t>Methodology</a:t>
            </a:r>
            <a:br>
              <a:rPr lang="en-US"/>
            </a:br>
            <a:r>
              <a:rPr lang="en-US"/>
              <a:t>Sharpness Check</a:t>
            </a:r>
            <a:endParaRPr lang="en-US" dirty="0"/>
          </a:p>
        </p:txBody>
      </p:sp>
      <p:grpSp>
        <p:nvGrpSpPr>
          <p:cNvPr id="7" name="Group 6">
            <a:extLst>
              <a:ext uri="{FF2B5EF4-FFF2-40B4-BE49-F238E27FC236}">
                <a16:creationId xmlns:a16="http://schemas.microsoft.com/office/drawing/2014/main" id="{64EFB2FA-D734-E473-17D9-B425CE1ADB96}"/>
              </a:ext>
            </a:extLst>
          </p:cNvPr>
          <p:cNvGrpSpPr/>
          <p:nvPr/>
        </p:nvGrpSpPr>
        <p:grpSpPr>
          <a:xfrm>
            <a:off x="440768" y="1844776"/>
            <a:ext cx="5655232" cy="3534944"/>
            <a:chOff x="0" y="6928"/>
            <a:chExt cx="4803776" cy="2875155"/>
          </a:xfrm>
        </p:grpSpPr>
        <p:grpSp>
          <p:nvGrpSpPr>
            <p:cNvPr id="8" name="Group 7">
              <a:extLst>
                <a:ext uri="{FF2B5EF4-FFF2-40B4-BE49-F238E27FC236}">
                  <a16:creationId xmlns:a16="http://schemas.microsoft.com/office/drawing/2014/main" id="{A0FB3FF1-C1C2-5308-5C15-2F7E8DC4BC7D}"/>
                </a:ext>
              </a:extLst>
            </p:cNvPr>
            <p:cNvGrpSpPr/>
            <p:nvPr/>
          </p:nvGrpSpPr>
          <p:grpSpPr>
            <a:xfrm>
              <a:off x="0" y="2162628"/>
              <a:ext cx="4803776" cy="719455"/>
              <a:chOff x="0" y="0"/>
              <a:chExt cx="4803886" cy="719455"/>
            </a:xfrm>
          </p:grpSpPr>
          <p:pic>
            <p:nvPicPr>
              <p:cNvPr id="29" name="Picture 28">
                <a:extLst>
                  <a:ext uri="{FF2B5EF4-FFF2-40B4-BE49-F238E27FC236}">
                    <a16:creationId xmlns:a16="http://schemas.microsoft.com/office/drawing/2014/main" id="{29464BB0-5D43-2300-6910-39FE125193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60755" cy="719455"/>
              </a:xfrm>
              <a:prstGeom prst="rect">
                <a:avLst/>
              </a:prstGeom>
            </p:spPr>
          </p:pic>
          <p:pic>
            <p:nvPicPr>
              <p:cNvPr id="30" name="Picture 29">
                <a:extLst>
                  <a:ext uri="{FF2B5EF4-FFF2-40B4-BE49-F238E27FC236}">
                    <a16:creationId xmlns:a16="http://schemas.microsoft.com/office/drawing/2014/main" id="{276FA739-C3DF-6EC6-05AF-0F25DEAEF8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83" y="0"/>
                <a:ext cx="960755" cy="719455"/>
              </a:xfrm>
              <a:prstGeom prst="rect">
                <a:avLst/>
              </a:prstGeom>
            </p:spPr>
          </p:pic>
          <p:pic>
            <p:nvPicPr>
              <p:cNvPr id="31" name="Picture 30">
                <a:extLst>
                  <a:ext uri="{FF2B5EF4-FFF2-40B4-BE49-F238E27FC236}">
                    <a16:creationId xmlns:a16="http://schemas.microsoft.com/office/drawing/2014/main" id="{F69CE4AD-5B00-1D6C-BB19-CF055C87D6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1565" y="0"/>
                <a:ext cx="960755" cy="719455"/>
              </a:xfrm>
              <a:prstGeom prst="rect">
                <a:avLst/>
              </a:prstGeom>
            </p:spPr>
          </p:pic>
          <p:pic>
            <p:nvPicPr>
              <p:cNvPr id="32" name="Picture 31">
                <a:extLst>
                  <a:ext uri="{FF2B5EF4-FFF2-40B4-BE49-F238E27FC236}">
                    <a16:creationId xmlns:a16="http://schemas.microsoft.com/office/drawing/2014/main" id="{96CB3D3F-6FD3-D758-C063-E28F23D6B7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2348" y="0"/>
                <a:ext cx="960755" cy="719455"/>
              </a:xfrm>
              <a:prstGeom prst="rect">
                <a:avLst/>
              </a:prstGeom>
            </p:spPr>
          </p:pic>
          <p:pic>
            <p:nvPicPr>
              <p:cNvPr id="33" name="Picture 32">
                <a:extLst>
                  <a:ext uri="{FF2B5EF4-FFF2-40B4-BE49-F238E27FC236}">
                    <a16:creationId xmlns:a16="http://schemas.microsoft.com/office/drawing/2014/main" id="{6B9134E1-A6C6-A799-DFA9-58817ADD8F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3131" y="0"/>
                <a:ext cx="960755" cy="719455"/>
              </a:xfrm>
              <a:prstGeom prst="rect">
                <a:avLst/>
              </a:prstGeom>
            </p:spPr>
          </p:pic>
        </p:grpSp>
        <p:grpSp>
          <p:nvGrpSpPr>
            <p:cNvPr id="12" name="Group 11">
              <a:extLst>
                <a:ext uri="{FF2B5EF4-FFF2-40B4-BE49-F238E27FC236}">
                  <a16:creationId xmlns:a16="http://schemas.microsoft.com/office/drawing/2014/main" id="{336A5B4F-36A1-5313-2A34-F8249282FF28}"/>
                </a:ext>
              </a:extLst>
            </p:cNvPr>
            <p:cNvGrpSpPr/>
            <p:nvPr/>
          </p:nvGrpSpPr>
          <p:grpSpPr>
            <a:xfrm>
              <a:off x="0" y="1447800"/>
              <a:ext cx="4800024" cy="719455"/>
              <a:chOff x="0" y="0"/>
              <a:chExt cx="4800114" cy="719455"/>
            </a:xfrm>
          </p:grpSpPr>
          <p:pic>
            <p:nvPicPr>
              <p:cNvPr id="24" name="Picture 23" descr="A close-up of a white object&#10;&#10;AI-generated content may be incorrect.">
                <a:extLst>
                  <a:ext uri="{FF2B5EF4-FFF2-40B4-BE49-F238E27FC236}">
                    <a16:creationId xmlns:a16="http://schemas.microsoft.com/office/drawing/2014/main" id="{50CCCAFA-0709-FB7D-E12E-7C3D86A0C7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960755" cy="719455"/>
              </a:xfrm>
              <a:prstGeom prst="rect">
                <a:avLst/>
              </a:prstGeom>
            </p:spPr>
          </p:pic>
          <p:pic>
            <p:nvPicPr>
              <p:cNvPr id="25" name="Picture 24" descr="A close-up of a person's body&#10;&#10;AI-generated content may be incorrect.">
                <a:extLst>
                  <a:ext uri="{FF2B5EF4-FFF2-40B4-BE49-F238E27FC236}">
                    <a16:creationId xmlns:a16="http://schemas.microsoft.com/office/drawing/2014/main" id="{71C2DB5D-D0E7-6AAD-2884-456628D12E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1572" y="0"/>
                <a:ext cx="960755" cy="719455"/>
              </a:xfrm>
              <a:prstGeom prst="rect">
                <a:avLst/>
              </a:prstGeom>
            </p:spPr>
          </p:pic>
          <p:pic>
            <p:nvPicPr>
              <p:cNvPr id="26" name="Picture 25" descr="A close-up of a white statue&#10;&#10;AI-generated content may be incorrect.">
                <a:extLst>
                  <a:ext uri="{FF2B5EF4-FFF2-40B4-BE49-F238E27FC236}">
                    <a16:creationId xmlns:a16="http://schemas.microsoft.com/office/drawing/2014/main" id="{1679C245-2CD5-D1A9-FED3-AAB1012B32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16216" y="0"/>
                <a:ext cx="960755" cy="719455"/>
              </a:xfrm>
              <a:prstGeom prst="rect">
                <a:avLst/>
              </a:prstGeom>
            </p:spPr>
          </p:pic>
          <p:pic>
            <p:nvPicPr>
              <p:cNvPr id="27" name="Picture 26" descr="A close-up of a person's chest&#10;&#10;AI-generated content may be incorrect.">
                <a:extLst>
                  <a:ext uri="{FF2B5EF4-FFF2-40B4-BE49-F238E27FC236}">
                    <a16:creationId xmlns:a16="http://schemas.microsoft.com/office/drawing/2014/main" id="{D48E010B-E8DE-0901-AAA0-C728D68BE56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39359" y="0"/>
                <a:ext cx="960755" cy="719455"/>
              </a:xfrm>
              <a:prstGeom prst="rect">
                <a:avLst/>
              </a:prstGeom>
            </p:spPr>
          </p:pic>
          <p:pic>
            <p:nvPicPr>
              <p:cNvPr id="28" name="Picture 27" descr="A close-up of a person's chest&#10;&#10;AI-generated content may be incorrect.">
                <a:extLst>
                  <a:ext uri="{FF2B5EF4-FFF2-40B4-BE49-F238E27FC236}">
                    <a16:creationId xmlns:a16="http://schemas.microsoft.com/office/drawing/2014/main" id="{CA560172-0D59-6047-D285-DA0751312C1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77786" y="0"/>
                <a:ext cx="960755" cy="719455"/>
              </a:xfrm>
              <a:prstGeom prst="rect">
                <a:avLst/>
              </a:prstGeom>
            </p:spPr>
          </p:pic>
        </p:grpSp>
        <p:grpSp>
          <p:nvGrpSpPr>
            <p:cNvPr id="13" name="Group 12">
              <a:extLst>
                <a:ext uri="{FF2B5EF4-FFF2-40B4-BE49-F238E27FC236}">
                  <a16:creationId xmlns:a16="http://schemas.microsoft.com/office/drawing/2014/main" id="{99CCC11F-2027-F715-3BCE-582E9D56B0BB}"/>
                </a:ext>
              </a:extLst>
            </p:cNvPr>
            <p:cNvGrpSpPr/>
            <p:nvPr/>
          </p:nvGrpSpPr>
          <p:grpSpPr>
            <a:xfrm>
              <a:off x="0" y="6928"/>
              <a:ext cx="4803773" cy="1441507"/>
              <a:chOff x="0" y="6930"/>
              <a:chExt cx="4803833" cy="1441868"/>
            </a:xfrm>
          </p:grpSpPr>
          <p:pic>
            <p:nvPicPr>
              <p:cNvPr id="14" name="Picture 13" descr="A blurry image of a person's chest&#10;&#10;AI-generated content may be incorrect.">
                <a:extLst>
                  <a:ext uri="{FF2B5EF4-FFF2-40B4-BE49-F238E27FC236}">
                    <a16:creationId xmlns:a16="http://schemas.microsoft.com/office/drawing/2014/main" id="{5D42E9AE-06F5-59B6-DDE4-F4C7F8F6C88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0" y="729343"/>
                <a:ext cx="960755" cy="719455"/>
              </a:xfrm>
              <a:prstGeom prst="rect">
                <a:avLst/>
              </a:prstGeom>
            </p:spPr>
          </p:pic>
          <p:pic>
            <p:nvPicPr>
              <p:cNvPr id="15" name="Picture 14" descr="A close-up of a person's chest&#10;&#10;AI-generated content may be incorrect.">
                <a:extLst>
                  <a:ext uri="{FF2B5EF4-FFF2-40B4-BE49-F238E27FC236}">
                    <a16:creationId xmlns:a16="http://schemas.microsoft.com/office/drawing/2014/main" id="{74C53592-3293-CE28-8ECD-36C15D4467A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0" y="6930"/>
                <a:ext cx="960755" cy="719455"/>
              </a:xfrm>
              <a:prstGeom prst="rect">
                <a:avLst/>
              </a:prstGeom>
            </p:spPr>
          </p:pic>
          <p:pic>
            <p:nvPicPr>
              <p:cNvPr id="16" name="Picture 15" descr="A close-up of a person's chest&#10;&#10;AI-generated content may be incorrect.">
                <a:extLst>
                  <a:ext uri="{FF2B5EF4-FFF2-40B4-BE49-F238E27FC236}">
                    <a16:creationId xmlns:a16="http://schemas.microsoft.com/office/drawing/2014/main" id="{5BB02F41-3E22-6FA1-0826-2C8AF056F56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60761" y="6930"/>
                <a:ext cx="960755" cy="719455"/>
              </a:xfrm>
              <a:prstGeom prst="rect">
                <a:avLst/>
              </a:prstGeom>
            </p:spPr>
          </p:pic>
          <p:pic>
            <p:nvPicPr>
              <p:cNvPr id="17" name="Picture 16" descr="A blurry image of a person's face&#10;&#10;AI-generated content may be incorrect.">
                <a:extLst>
                  <a:ext uri="{FF2B5EF4-FFF2-40B4-BE49-F238E27FC236}">
                    <a16:creationId xmlns:a16="http://schemas.microsoft.com/office/drawing/2014/main" id="{35901E6E-CBEA-AC8D-1F90-C72FC75EFD1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921529" y="6930"/>
                <a:ext cx="960755" cy="719455"/>
              </a:xfrm>
              <a:prstGeom prst="rect">
                <a:avLst/>
              </a:prstGeom>
            </p:spPr>
          </p:pic>
          <p:pic>
            <p:nvPicPr>
              <p:cNvPr id="18" name="Picture 17" descr="A close-up of a person's chest&#10;&#10;AI-generated content may be incorrect.">
                <a:extLst>
                  <a:ext uri="{FF2B5EF4-FFF2-40B4-BE49-F238E27FC236}">
                    <a16:creationId xmlns:a16="http://schemas.microsoft.com/office/drawing/2014/main" id="{FF088E7E-2D60-CCFC-C7B9-EEC7EDA046C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82340" y="6930"/>
                <a:ext cx="960755" cy="719455"/>
              </a:xfrm>
              <a:prstGeom prst="rect">
                <a:avLst/>
              </a:prstGeom>
            </p:spPr>
          </p:pic>
          <p:pic>
            <p:nvPicPr>
              <p:cNvPr id="19" name="Picture 18" descr="A close-up of a person's chest&#10;&#10;AI-generated content may be incorrect.">
                <a:extLst>
                  <a:ext uri="{FF2B5EF4-FFF2-40B4-BE49-F238E27FC236}">
                    <a16:creationId xmlns:a16="http://schemas.microsoft.com/office/drawing/2014/main" id="{208C0A8A-13F5-2157-8A3C-5FBE2A63C089}"/>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60761" y="729342"/>
                <a:ext cx="960755" cy="719455"/>
              </a:xfrm>
              <a:prstGeom prst="rect">
                <a:avLst/>
              </a:prstGeom>
            </p:spPr>
          </p:pic>
          <p:pic>
            <p:nvPicPr>
              <p:cNvPr id="20" name="Picture 19" descr="A close-up of a person's chest&#10;&#10;AI-generated content may be incorrect.">
                <a:extLst>
                  <a:ext uri="{FF2B5EF4-FFF2-40B4-BE49-F238E27FC236}">
                    <a16:creationId xmlns:a16="http://schemas.microsoft.com/office/drawing/2014/main" id="{6175404E-E29D-BB7A-8B0D-5F6BB4460901}"/>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921529" y="729342"/>
                <a:ext cx="960755" cy="719455"/>
              </a:xfrm>
              <a:prstGeom prst="rect">
                <a:avLst/>
              </a:prstGeom>
            </p:spPr>
          </p:pic>
          <p:pic>
            <p:nvPicPr>
              <p:cNvPr id="21" name="Picture 20" descr="A close-up of a person's chest&#10;&#10;AI-generated content may be incorrect.">
                <a:extLst>
                  <a:ext uri="{FF2B5EF4-FFF2-40B4-BE49-F238E27FC236}">
                    <a16:creationId xmlns:a16="http://schemas.microsoft.com/office/drawing/2014/main" id="{EA26C20F-4A60-2394-7864-0BFD62AD5858}"/>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882302" y="729342"/>
                <a:ext cx="960755" cy="719455"/>
              </a:xfrm>
              <a:prstGeom prst="rect">
                <a:avLst/>
              </a:prstGeom>
            </p:spPr>
          </p:pic>
          <p:pic>
            <p:nvPicPr>
              <p:cNvPr id="22" name="Picture 21" descr="A close-up of a person's chest&#10;&#10;AI-generated content may be incorrect.">
                <a:extLst>
                  <a:ext uri="{FF2B5EF4-FFF2-40B4-BE49-F238E27FC236}">
                    <a16:creationId xmlns:a16="http://schemas.microsoft.com/office/drawing/2014/main" id="{7D12C17A-5F34-D688-A38C-AE6F248FB577}"/>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843078" y="6932"/>
                <a:ext cx="960755" cy="719455"/>
              </a:xfrm>
              <a:prstGeom prst="rect">
                <a:avLst/>
              </a:prstGeom>
            </p:spPr>
          </p:pic>
          <p:pic>
            <p:nvPicPr>
              <p:cNvPr id="23" name="Picture 22" descr="A close-up of a person's chest&#10;&#10;AI-generated content may be incorrect.">
                <a:extLst>
                  <a:ext uri="{FF2B5EF4-FFF2-40B4-BE49-F238E27FC236}">
                    <a16:creationId xmlns:a16="http://schemas.microsoft.com/office/drawing/2014/main" id="{71BBC719-7D23-0D04-CB3E-666DBF9EA7B3}"/>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843078" y="729343"/>
                <a:ext cx="960755" cy="719455"/>
              </a:xfrm>
              <a:prstGeom prst="rect">
                <a:avLst/>
              </a:prstGeom>
            </p:spPr>
          </p:pic>
        </p:grpSp>
      </p:grpSp>
      <p:pic>
        <p:nvPicPr>
          <p:cNvPr id="34" name="Picture 33">
            <a:extLst>
              <a:ext uri="{FF2B5EF4-FFF2-40B4-BE49-F238E27FC236}">
                <a16:creationId xmlns:a16="http://schemas.microsoft.com/office/drawing/2014/main" id="{0569FB26-FAB4-B64D-268A-23A8E3FE7089}"/>
              </a:ext>
            </a:extLst>
          </p:cNvPr>
          <p:cNvPicPr>
            <a:picLocks noChangeAspect="1"/>
          </p:cNvPicPr>
          <p:nvPr/>
        </p:nvPicPr>
        <p:blipFill>
          <a:blip r:embed="rId22"/>
          <a:stretch>
            <a:fillRect/>
          </a:stretch>
        </p:blipFill>
        <p:spPr>
          <a:xfrm>
            <a:off x="6229508" y="2290787"/>
            <a:ext cx="5729879" cy="2651024"/>
          </a:xfrm>
          <a:prstGeom prst="rect">
            <a:avLst/>
          </a:prstGeom>
        </p:spPr>
      </p:pic>
    </p:spTree>
    <p:extLst>
      <p:ext uri="{BB962C8B-B14F-4D97-AF65-F5344CB8AC3E}">
        <p14:creationId xmlns:p14="http://schemas.microsoft.com/office/powerpoint/2010/main" val="34801993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a:extLst>
            <a:ext uri="{FF2B5EF4-FFF2-40B4-BE49-F238E27FC236}">
              <a16:creationId xmlns:a16="http://schemas.microsoft.com/office/drawing/2014/main" id="{C1D721A9-79B9-3727-B4E4-D237DC8E614B}"/>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04B9ED-537D-0133-88AD-7A9506A1099E}"/>
              </a:ext>
            </a:extLst>
          </p:cNvPr>
          <p:cNvSpPr>
            <a:spLocks noGrp="1"/>
          </p:cNvSpPr>
          <p:nvPr>
            <p:ph type="title"/>
          </p:nvPr>
        </p:nvSpPr>
        <p:spPr>
          <a:xfrm>
            <a:off x="834013" y="1115568"/>
            <a:ext cx="3487616" cy="4626864"/>
          </a:xfrm>
        </p:spPr>
        <p:txBody>
          <a:bodyPr>
            <a:normAutofit/>
          </a:bodyPr>
          <a:lstStyle/>
          <a:p>
            <a:pPr algn="l"/>
            <a:r>
              <a:rPr lang="en-US" sz="3600" dirty="0"/>
              <a:t>Methodology</a:t>
            </a:r>
            <a:br>
              <a:rPr lang="en-US" sz="3600" dirty="0"/>
            </a:br>
            <a:r>
              <a:rPr lang="en-US" sz="3600" dirty="0"/>
              <a:t>Binary Pose Check</a:t>
            </a:r>
          </a:p>
        </p:txBody>
      </p:sp>
      <p:cxnSp>
        <p:nvCxnSpPr>
          <p:cNvPr id="12" name="Straight Connector 11">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1361E36-BB92-D2E7-3E0D-BAB9F6DC6525}"/>
              </a:ext>
            </a:extLst>
          </p:cNvPr>
          <p:cNvSpPr>
            <a:spLocks noGrp="1"/>
          </p:cNvSpPr>
          <p:nvPr>
            <p:ph idx="1"/>
          </p:nvPr>
        </p:nvSpPr>
        <p:spPr>
          <a:xfrm>
            <a:off x="5105398" y="1115568"/>
            <a:ext cx="6245352" cy="4626864"/>
          </a:xfrm>
        </p:spPr>
        <p:txBody>
          <a:bodyPr anchor="ctr">
            <a:normAutofit fontScale="92500" lnSpcReduction="10000"/>
          </a:bodyPr>
          <a:lstStyle/>
          <a:p>
            <a:pPr marL="36900" indent="0">
              <a:buNone/>
            </a:pPr>
            <a:r>
              <a:rPr lang="en-US" sz="2800" dirty="0">
                <a:latin typeface="Aptos" panose="020B0004020202020204" pitchFamily="34" charset="0"/>
              </a:rPr>
              <a:t>The check determines if the patient being captured is holding an appropriate pose, with their arms raised.</a:t>
            </a:r>
          </a:p>
          <a:p>
            <a:pPr marL="36900" indent="0">
              <a:buNone/>
            </a:pPr>
            <a:r>
              <a:rPr lang="en-US" sz="2800" dirty="0">
                <a:latin typeface="Aptos" panose="020B0004020202020204" pitchFamily="34" charset="0"/>
              </a:rPr>
              <a:t>This is achieved by creating a binary image of the patient representing their silhouette, and evaluating it using a ML model.</a:t>
            </a:r>
          </a:p>
          <a:p>
            <a:pPr marL="36900" indent="0">
              <a:buNone/>
            </a:pPr>
            <a:r>
              <a:rPr lang="en-US" sz="2800" dirty="0">
                <a:latin typeface="Aptos" panose="020B0004020202020204" pitchFamily="34" charset="0"/>
              </a:rPr>
              <a:t>For each angle, a YOLOv8cls classifier model was trained with the binary pose dataset containing valid and invalid poses. </a:t>
            </a:r>
          </a:p>
          <a:p>
            <a:pPr marL="36900" indent="0">
              <a:buNone/>
            </a:pPr>
            <a:endParaRPr lang="en-US" dirty="0">
              <a:latin typeface="Aptos" panose="020B0004020202020204" pitchFamily="34" charset="0"/>
            </a:endParaRPr>
          </a:p>
        </p:txBody>
      </p:sp>
    </p:spTree>
    <p:extLst>
      <p:ext uri="{BB962C8B-B14F-4D97-AF65-F5344CB8AC3E}">
        <p14:creationId xmlns:p14="http://schemas.microsoft.com/office/powerpoint/2010/main" val="1877558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9D15AC-D8AA-197D-1AD6-86F7A61453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28D1BF-2704-1F35-462C-7238CA721219}"/>
              </a:ext>
            </a:extLst>
          </p:cNvPr>
          <p:cNvSpPr>
            <a:spLocks noGrp="1"/>
          </p:cNvSpPr>
          <p:nvPr>
            <p:ph type="title"/>
          </p:nvPr>
        </p:nvSpPr>
        <p:spPr>
          <a:xfrm>
            <a:off x="913794" y="164479"/>
            <a:ext cx="10353762" cy="970450"/>
          </a:xfrm>
        </p:spPr>
        <p:txBody>
          <a:bodyPr>
            <a:normAutofit fontScale="90000"/>
          </a:bodyPr>
          <a:lstStyle/>
          <a:p>
            <a:r>
              <a:rPr lang="en-US" dirty="0"/>
              <a:t>Methodology</a:t>
            </a:r>
            <a:br>
              <a:rPr lang="en-US" dirty="0"/>
            </a:br>
            <a:r>
              <a:rPr lang="en-US" dirty="0"/>
              <a:t>Binary Pose Check</a:t>
            </a:r>
          </a:p>
        </p:txBody>
      </p:sp>
      <p:sp>
        <p:nvSpPr>
          <p:cNvPr id="5" name="Content Placeholder 2">
            <a:extLst>
              <a:ext uri="{FF2B5EF4-FFF2-40B4-BE49-F238E27FC236}">
                <a16:creationId xmlns:a16="http://schemas.microsoft.com/office/drawing/2014/main" id="{919561E0-5527-71F9-16FC-1DAB009FA4E1}"/>
              </a:ext>
            </a:extLst>
          </p:cNvPr>
          <p:cNvSpPr>
            <a:spLocks noGrp="1"/>
          </p:cNvSpPr>
          <p:nvPr>
            <p:ph idx="1"/>
          </p:nvPr>
        </p:nvSpPr>
        <p:spPr>
          <a:xfrm>
            <a:off x="579910" y="1310639"/>
            <a:ext cx="4830289" cy="2118361"/>
          </a:xfrm>
        </p:spPr>
        <p:txBody>
          <a:bodyPr>
            <a:normAutofit/>
          </a:bodyPr>
          <a:lstStyle/>
          <a:p>
            <a:pPr marL="36900" indent="0">
              <a:buNone/>
            </a:pPr>
            <a:r>
              <a:rPr lang="en-US" sz="2400" dirty="0">
                <a:solidFill>
                  <a:schemeClr val="tx1"/>
                </a:solidFill>
                <a:latin typeface="Aptos" panose="020B0004020202020204" pitchFamily="34" charset="0"/>
              </a:rPr>
              <a:t>Frontal model training and results:</a:t>
            </a:r>
          </a:p>
          <a:p>
            <a:r>
              <a:rPr lang="en-US" dirty="0">
                <a:solidFill>
                  <a:schemeClr val="tx1"/>
                </a:solidFill>
                <a:latin typeface="Aptos" panose="020B0004020202020204" pitchFamily="34" charset="0"/>
              </a:rPr>
              <a:t>The model was trained for 40 epochs</a:t>
            </a:r>
          </a:p>
          <a:p>
            <a:r>
              <a:rPr lang="en-US" dirty="0">
                <a:solidFill>
                  <a:schemeClr val="tx1"/>
                </a:solidFill>
                <a:latin typeface="Aptos" panose="020B0004020202020204" pitchFamily="34" charset="0"/>
              </a:rPr>
              <a:t>149 images in the dataset</a:t>
            </a:r>
          </a:p>
          <a:p>
            <a:pPr marL="36900" indent="0">
              <a:buNone/>
            </a:pPr>
            <a:endParaRPr lang="en-US" sz="2800" dirty="0">
              <a:solidFill>
                <a:schemeClr val="tx1"/>
              </a:solidFill>
              <a:latin typeface="Aptos" panose="020B0004020202020204" pitchFamily="34" charset="0"/>
            </a:endParaRPr>
          </a:p>
        </p:txBody>
      </p:sp>
      <p:pic>
        <p:nvPicPr>
          <p:cNvPr id="3" name="Picture 2" descr="A graph with blue lines and orange dots&#10;&#10;AI-generated content may be incorrect.">
            <a:extLst>
              <a:ext uri="{FF2B5EF4-FFF2-40B4-BE49-F238E27FC236}">
                <a16:creationId xmlns:a16="http://schemas.microsoft.com/office/drawing/2014/main" id="{0CF7ECC1-81A2-3545-791E-066B172FF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3202" y="3574513"/>
            <a:ext cx="7747318" cy="2733213"/>
          </a:xfrm>
          <a:prstGeom prst="rect">
            <a:avLst/>
          </a:prstGeom>
        </p:spPr>
      </p:pic>
      <p:pic>
        <p:nvPicPr>
          <p:cNvPr id="6" name="Picture 5" descr="A blue squares with white text&#10;&#10;AI-generated content may be incorrect.">
            <a:extLst>
              <a:ext uri="{FF2B5EF4-FFF2-40B4-BE49-F238E27FC236}">
                <a16:creationId xmlns:a16="http://schemas.microsoft.com/office/drawing/2014/main" id="{6EDCBBCF-A138-70CE-AACC-FEFA7A6591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0520" y="3574513"/>
            <a:ext cx="3716020" cy="2733213"/>
          </a:xfrm>
          <a:prstGeom prst="rect">
            <a:avLst/>
          </a:prstGeom>
        </p:spPr>
      </p:pic>
      <p:sp>
        <p:nvSpPr>
          <p:cNvPr id="7" name="Content Placeholder 2">
            <a:extLst>
              <a:ext uri="{FF2B5EF4-FFF2-40B4-BE49-F238E27FC236}">
                <a16:creationId xmlns:a16="http://schemas.microsoft.com/office/drawing/2014/main" id="{14BD7D1C-BA22-29C2-D4C5-DDFB89229C1E}"/>
              </a:ext>
            </a:extLst>
          </p:cNvPr>
          <p:cNvSpPr txBox="1">
            <a:spLocks/>
          </p:cNvSpPr>
          <p:nvPr/>
        </p:nvSpPr>
        <p:spPr>
          <a:xfrm>
            <a:off x="223203" y="2955007"/>
            <a:ext cx="9027477" cy="56107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endParaRPr lang="en-US" sz="2800" dirty="0">
              <a:solidFill>
                <a:schemeClr val="tx1"/>
              </a:solidFill>
              <a:latin typeface="Aptos" panose="020B0004020202020204" pitchFamily="34" charset="0"/>
            </a:endParaRPr>
          </a:p>
        </p:txBody>
      </p:sp>
      <p:sp>
        <p:nvSpPr>
          <p:cNvPr id="4" name="Content Placeholder 2">
            <a:extLst>
              <a:ext uri="{FF2B5EF4-FFF2-40B4-BE49-F238E27FC236}">
                <a16:creationId xmlns:a16="http://schemas.microsoft.com/office/drawing/2014/main" id="{9968A0E3-1A58-68DB-4FC0-9CA894D23141}"/>
              </a:ext>
            </a:extLst>
          </p:cNvPr>
          <p:cNvSpPr txBox="1">
            <a:spLocks/>
          </p:cNvSpPr>
          <p:nvPr/>
        </p:nvSpPr>
        <p:spPr>
          <a:xfrm>
            <a:off x="7397982" y="1310638"/>
            <a:ext cx="4418810" cy="197284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sz="2400" dirty="0">
                <a:solidFill>
                  <a:schemeClr val="tx1"/>
                </a:solidFill>
                <a:latin typeface="Aptos" panose="020B0004020202020204" pitchFamily="34" charset="0"/>
              </a:rPr>
              <a:t>Dataset split:</a:t>
            </a:r>
          </a:p>
          <a:p>
            <a:r>
              <a:rPr lang="en-US" dirty="0">
                <a:solidFill>
                  <a:schemeClr val="tx1"/>
                </a:solidFill>
                <a:latin typeface="Aptos" panose="020B0004020202020204" pitchFamily="34" charset="0"/>
              </a:rPr>
              <a:t>80% training</a:t>
            </a:r>
          </a:p>
          <a:p>
            <a:r>
              <a:rPr lang="en-US" dirty="0">
                <a:solidFill>
                  <a:schemeClr val="tx1"/>
                </a:solidFill>
                <a:latin typeface="Aptos" panose="020B0004020202020204" pitchFamily="34" charset="0"/>
              </a:rPr>
              <a:t>10% validation</a:t>
            </a:r>
          </a:p>
          <a:p>
            <a:r>
              <a:rPr lang="en-US" dirty="0">
                <a:solidFill>
                  <a:schemeClr val="tx1"/>
                </a:solidFill>
                <a:latin typeface="Aptos" panose="020B0004020202020204" pitchFamily="34" charset="0"/>
              </a:rPr>
              <a:t>10% testing</a:t>
            </a:r>
          </a:p>
          <a:p>
            <a:pPr marL="36900" indent="0">
              <a:buFont typeface="Wingdings 2" charset="2"/>
              <a:buNone/>
            </a:pPr>
            <a:endParaRPr lang="en-US" sz="2800" dirty="0">
              <a:solidFill>
                <a:schemeClr val="tx1"/>
              </a:solidFill>
              <a:latin typeface="Aptos" panose="020B0004020202020204" pitchFamily="34" charset="0"/>
            </a:endParaRPr>
          </a:p>
        </p:txBody>
      </p:sp>
    </p:spTree>
    <p:extLst>
      <p:ext uri="{BB962C8B-B14F-4D97-AF65-F5344CB8AC3E}">
        <p14:creationId xmlns:p14="http://schemas.microsoft.com/office/powerpoint/2010/main" val="3686669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6738F9-979C-D05B-454E-C77EBF2961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0F8E68-63F6-CBC7-FC2C-E9DF6765B2E7}"/>
              </a:ext>
            </a:extLst>
          </p:cNvPr>
          <p:cNvSpPr>
            <a:spLocks noGrp="1"/>
          </p:cNvSpPr>
          <p:nvPr>
            <p:ph type="title"/>
          </p:nvPr>
        </p:nvSpPr>
        <p:spPr>
          <a:xfrm>
            <a:off x="913794" y="164479"/>
            <a:ext cx="10353762" cy="970450"/>
          </a:xfrm>
        </p:spPr>
        <p:txBody>
          <a:bodyPr>
            <a:normAutofit fontScale="90000"/>
          </a:bodyPr>
          <a:lstStyle/>
          <a:p>
            <a:r>
              <a:rPr lang="en-US"/>
              <a:t>Methodology</a:t>
            </a:r>
            <a:br>
              <a:rPr lang="en-US"/>
            </a:br>
            <a:r>
              <a:rPr lang="en-US"/>
              <a:t>Binary Pose Check</a:t>
            </a:r>
            <a:endParaRPr lang="en-US" dirty="0"/>
          </a:p>
        </p:txBody>
      </p:sp>
      <p:pic>
        <p:nvPicPr>
          <p:cNvPr id="9" name="Picture 8" descr="A graph with blue and orange lines&#10;&#10;AI-generated content may be incorrect.">
            <a:extLst>
              <a:ext uri="{FF2B5EF4-FFF2-40B4-BE49-F238E27FC236}">
                <a16:creationId xmlns:a16="http://schemas.microsoft.com/office/drawing/2014/main" id="{C8941A9E-18DE-A2D7-2FBD-5BC732E237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3202" y="3574513"/>
            <a:ext cx="7747318" cy="2733212"/>
          </a:xfrm>
          <a:prstGeom prst="rect">
            <a:avLst/>
          </a:prstGeom>
        </p:spPr>
      </p:pic>
      <p:pic>
        <p:nvPicPr>
          <p:cNvPr id="10" name="Picture 9" descr="A blue squares with white text&#10;&#10;AI-generated content may be incorrect.">
            <a:extLst>
              <a:ext uri="{FF2B5EF4-FFF2-40B4-BE49-F238E27FC236}">
                <a16:creationId xmlns:a16="http://schemas.microsoft.com/office/drawing/2014/main" id="{AE684A5A-2F4E-E14A-A358-B0D3F2047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0520" y="3574512"/>
            <a:ext cx="3644463" cy="2733213"/>
          </a:xfrm>
          <a:prstGeom prst="rect">
            <a:avLst/>
          </a:prstGeom>
        </p:spPr>
      </p:pic>
      <p:sp>
        <p:nvSpPr>
          <p:cNvPr id="11" name="Content Placeholder 2">
            <a:extLst>
              <a:ext uri="{FF2B5EF4-FFF2-40B4-BE49-F238E27FC236}">
                <a16:creationId xmlns:a16="http://schemas.microsoft.com/office/drawing/2014/main" id="{07575EDF-B1B0-E4B6-1496-66FB59B53138}"/>
              </a:ext>
            </a:extLst>
          </p:cNvPr>
          <p:cNvSpPr txBox="1">
            <a:spLocks/>
          </p:cNvSpPr>
          <p:nvPr/>
        </p:nvSpPr>
        <p:spPr>
          <a:xfrm>
            <a:off x="7366906" y="1310640"/>
            <a:ext cx="3148694" cy="197284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sz="2400" dirty="0">
                <a:solidFill>
                  <a:schemeClr val="tx1"/>
                </a:solidFill>
                <a:latin typeface="Aptos" panose="020B0004020202020204" pitchFamily="34" charset="0"/>
              </a:rPr>
              <a:t>Dataset split:</a:t>
            </a:r>
          </a:p>
          <a:p>
            <a:r>
              <a:rPr lang="en-US" dirty="0">
                <a:solidFill>
                  <a:schemeClr val="tx1"/>
                </a:solidFill>
                <a:latin typeface="Aptos" panose="020B0004020202020204" pitchFamily="34" charset="0"/>
              </a:rPr>
              <a:t>70% training</a:t>
            </a:r>
          </a:p>
          <a:p>
            <a:r>
              <a:rPr lang="en-US" dirty="0">
                <a:solidFill>
                  <a:schemeClr val="tx1"/>
                </a:solidFill>
                <a:latin typeface="Aptos" panose="020B0004020202020204" pitchFamily="34" charset="0"/>
              </a:rPr>
              <a:t>15% validation</a:t>
            </a:r>
          </a:p>
          <a:p>
            <a:r>
              <a:rPr lang="en-US" dirty="0">
                <a:solidFill>
                  <a:schemeClr val="tx1"/>
                </a:solidFill>
                <a:latin typeface="Aptos" panose="020B0004020202020204" pitchFamily="34" charset="0"/>
              </a:rPr>
              <a:t>15% testing</a:t>
            </a:r>
          </a:p>
          <a:p>
            <a:pPr marL="36900" indent="0">
              <a:buFont typeface="Wingdings 2" charset="2"/>
              <a:buNone/>
            </a:pPr>
            <a:endParaRPr lang="en-US" sz="2800" dirty="0">
              <a:solidFill>
                <a:schemeClr val="tx1"/>
              </a:solidFill>
              <a:latin typeface="Aptos" panose="020B0004020202020204" pitchFamily="34" charset="0"/>
            </a:endParaRPr>
          </a:p>
        </p:txBody>
      </p:sp>
      <p:sp>
        <p:nvSpPr>
          <p:cNvPr id="12" name="Content Placeholder 2">
            <a:extLst>
              <a:ext uri="{FF2B5EF4-FFF2-40B4-BE49-F238E27FC236}">
                <a16:creationId xmlns:a16="http://schemas.microsoft.com/office/drawing/2014/main" id="{8C59320C-2414-B2AF-2BE6-DC119BA8FA55}"/>
              </a:ext>
            </a:extLst>
          </p:cNvPr>
          <p:cNvSpPr>
            <a:spLocks noGrp="1"/>
          </p:cNvSpPr>
          <p:nvPr>
            <p:ph idx="1"/>
          </p:nvPr>
        </p:nvSpPr>
        <p:spPr>
          <a:xfrm>
            <a:off x="579910" y="1310639"/>
            <a:ext cx="4830289" cy="2118361"/>
          </a:xfrm>
        </p:spPr>
        <p:txBody>
          <a:bodyPr>
            <a:normAutofit/>
          </a:bodyPr>
          <a:lstStyle/>
          <a:p>
            <a:pPr marL="36900" indent="0">
              <a:buNone/>
            </a:pPr>
            <a:r>
              <a:rPr lang="en-US" sz="2400" dirty="0">
                <a:solidFill>
                  <a:schemeClr val="tx1"/>
                </a:solidFill>
                <a:latin typeface="Aptos" panose="020B0004020202020204" pitchFamily="34" charset="0"/>
              </a:rPr>
              <a:t>Frontal model training and results:</a:t>
            </a:r>
          </a:p>
          <a:p>
            <a:r>
              <a:rPr lang="en-US" dirty="0">
                <a:solidFill>
                  <a:schemeClr val="tx1"/>
                </a:solidFill>
                <a:latin typeface="Aptos" panose="020B0004020202020204" pitchFamily="34" charset="0"/>
              </a:rPr>
              <a:t>The model was trained for 20 epochs</a:t>
            </a:r>
          </a:p>
          <a:p>
            <a:r>
              <a:rPr lang="en-US" dirty="0">
                <a:solidFill>
                  <a:schemeClr val="tx1"/>
                </a:solidFill>
                <a:latin typeface="Aptos" panose="020B0004020202020204" pitchFamily="34" charset="0"/>
              </a:rPr>
              <a:t>289 images in the dataset</a:t>
            </a:r>
          </a:p>
          <a:p>
            <a:pPr marL="36900" indent="0">
              <a:buNone/>
            </a:pPr>
            <a:endParaRPr lang="en-US" sz="2800" dirty="0">
              <a:solidFill>
                <a:schemeClr val="tx1"/>
              </a:solidFill>
              <a:latin typeface="Aptos" panose="020B0004020202020204" pitchFamily="34" charset="0"/>
            </a:endParaRPr>
          </a:p>
        </p:txBody>
      </p:sp>
    </p:spTree>
    <p:extLst>
      <p:ext uri="{BB962C8B-B14F-4D97-AF65-F5344CB8AC3E}">
        <p14:creationId xmlns:p14="http://schemas.microsoft.com/office/powerpoint/2010/main" val="38632302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E40251-40D5-1C8B-FF2A-CD758FD342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149B07-A79D-7139-A57F-41A391C654DA}"/>
              </a:ext>
            </a:extLst>
          </p:cNvPr>
          <p:cNvSpPr>
            <a:spLocks noGrp="1"/>
          </p:cNvSpPr>
          <p:nvPr>
            <p:ph type="title"/>
          </p:nvPr>
        </p:nvSpPr>
        <p:spPr>
          <a:xfrm>
            <a:off x="913794" y="164479"/>
            <a:ext cx="10353762" cy="970450"/>
          </a:xfrm>
        </p:spPr>
        <p:txBody>
          <a:bodyPr>
            <a:normAutofit fontScale="90000"/>
          </a:bodyPr>
          <a:lstStyle/>
          <a:p>
            <a:r>
              <a:rPr lang="en-US"/>
              <a:t>Methodology</a:t>
            </a:r>
            <a:br>
              <a:rPr lang="en-US"/>
            </a:br>
            <a:r>
              <a:rPr lang="en-US"/>
              <a:t>Binary Pose Check</a:t>
            </a:r>
            <a:endParaRPr lang="en-US" dirty="0"/>
          </a:p>
        </p:txBody>
      </p:sp>
      <p:pic>
        <p:nvPicPr>
          <p:cNvPr id="3" name="Picture 2">
            <a:extLst>
              <a:ext uri="{FF2B5EF4-FFF2-40B4-BE49-F238E27FC236}">
                <a16:creationId xmlns:a16="http://schemas.microsoft.com/office/drawing/2014/main" id="{83B04460-F154-133E-1FE2-6C76B4B51B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81" y="3574512"/>
            <a:ext cx="7790940" cy="2733212"/>
          </a:xfrm>
          <a:prstGeom prst="rect">
            <a:avLst/>
          </a:prstGeom>
        </p:spPr>
      </p:pic>
      <p:pic>
        <p:nvPicPr>
          <p:cNvPr id="4" name="Picture 3" descr="A blue squares with white text&#10;&#10;AI-generated content may be incorrect.">
            <a:extLst>
              <a:ext uri="{FF2B5EF4-FFF2-40B4-BE49-F238E27FC236}">
                <a16:creationId xmlns:a16="http://schemas.microsoft.com/office/drawing/2014/main" id="{4EA93951-44A6-0220-0B88-B678EBD406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0521" y="3574512"/>
            <a:ext cx="3644463" cy="2733213"/>
          </a:xfrm>
          <a:prstGeom prst="rect">
            <a:avLst/>
          </a:prstGeom>
        </p:spPr>
      </p:pic>
      <p:sp>
        <p:nvSpPr>
          <p:cNvPr id="5" name="Content Placeholder 2">
            <a:extLst>
              <a:ext uri="{FF2B5EF4-FFF2-40B4-BE49-F238E27FC236}">
                <a16:creationId xmlns:a16="http://schemas.microsoft.com/office/drawing/2014/main" id="{F2E4A035-583B-A58D-176F-882277B86A25}"/>
              </a:ext>
            </a:extLst>
          </p:cNvPr>
          <p:cNvSpPr>
            <a:spLocks noGrp="1"/>
          </p:cNvSpPr>
          <p:nvPr>
            <p:ph idx="1"/>
          </p:nvPr>
        </p:nvSpPr>
        <p:spPr>
          <a:xfrm>
            <a:off x="579910" y="1310639"/>
            <a:ext cx="4830289" cy="2118361"/>
          </a:xfrm>
        </p:spPr>
        <p:txBody>
          <a:bodyPr>
            <a:normAutofit/>
          </a:bodyPr>
          <a:lstStyle/>
          <a:p>
            <a:pPr marL="36900" indent="0">
              <a:buNone/>
            </a:pPr>
            <a:r>
              <a:rPr lang="en-US" sz="2400" dirty="0">
                <a:solidFill>
                  <a:schemeClr val="tx1"/>
                </a:solidFill>
                <a:latin typeface="Aptos" panose="020B0004020202020204" pitchFamily="34" charset="0"/>
              </a:rPr>
              <a:t>Frontal model training and results:</a:t>
            </a:r>
          </a:p>
          <a:p>
            <a:r>
              <a:rPr lang="en-US" dirty="0">
                <a:solidFill>
                  <a:schemeClr val="tx1"/>
                </a:solidFill>
                <a:latin typeface="Aptos" panose="020B0004020202020204" pitchFamily="34" charset="0"/>
              </a:rPr>
              <a:t>The model was trained for 15 epochs</a:t>
            </a:r>
          </a:p>
          <a:p>
            <a:r>
              <a:rPr lang="en-US" dirty="0">
                <a:solidFill>
                  <a:schemeClr val="tx1"/>
                </a:solidFill>
                <a:latin typeface="Aptos" panose="020B0004020202020204" pitchFamily="34" charset="0"/>
              </a:rPr>
              <a:t>195 images in the dataset</a:t>
            </a:r>
          </a:p>
          <a:p>
            <a:pPr marL="36900" indent="0">
              <a:buNone/>
            </a:pPr>
            <a:endParaRPr lang="en-US" sz="2800" dirty="0">
              <a:solidFill>
                <a:schemeClr val="tx1"/>
              </a:solidFill>
              <a:latin typeface="Aptos" panose="020B0004020202020204" pitchFamily="34" charset="0"/>
            </a:endParaRPr>
          </a:p>
        </p:txBody>
      </p:sp>
      <p:sp>
        <p:nvSpPr>
          <p:cNvPr id="6" name="Content Placeholder 2">
            <a:extLst>
              <a:ext uri="{FF2B5EF4-FFF2-40B4-BE49-F238E27FC236}">
                <a16:creationId xmlns:a16="http://schemas.microsoft.com/office/drawing/2014/main" id="{D6601201-49C5-7428-60EF-37E09EB9C877}"/>
              </a:ext>
            </a:extLst>
          </p:cNvPr>
          <p:cNvSpPr txBox="1">
            <a:spLocks/>
          </p:cNvSpPr>
          <p:nvPr/>
        </p:nvSpPr>
        <p:spPr>
          <a:xfrm>
            <a:off x="7366906" y="1310640"/>
            <a:ext cx="3148694" cy="197284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sz="2400" dirty="0">
                <a:solidFill>
                  <a:schemeClr val="tx1"/>
                </a:solidFill>
                <a:latin typeface="Aptos" panose="020B0004020202020204" pitchFamily="34" charset="0"/>
              </a:rPr>
              <a:t>Dataset split:</a:t>
            </a:r>
          </a:p>
          <a:p>
            <a:r>
              <a:rPr lang="en-US" dirty="0">
                <a:solidFill>
                  <a:schemeClr val="tx1"/>
                </a:solidFill>
                <a:latin typeface="Aptos" panose="020B0004020202020204" pitchFamily="34" charset="0"/>
              </a:rPr>
              <a:t>70% training</a:t>
            </a:r>
          </a:p>
          <a:p>
            <a:r>
              <a:rPr lang="en-US" dirty="0">
                <a:solidFill>
                  <a:schemeClr val="tx1"/>
                </a:solidFill>
                <a:latin typeface="Aptos" panose="020B0004020202020204" pitchFamily="34" charset="0"/>
              </a:rPr>
              <a:t>15% validation</a:t>
            </a:r>
          </a:p>
          <a:p>
            <a:r>
              <a:rPr lang="en-US" dirty="0">
                <a:solidFill>
                  <a:schemeClr val="tx1"/>
                </a:solidFill>
                <a:latin typeface="Aptos" panose="020B0004020202020204" pitchFamily="34" charset="0"/>
              </a:rPr>
              <a:t>15% testing</a:t>
            </a:r>
          </a:p>
          <a:p>
            <a:pPr marL="36900" indent="0">
              <a:buFont typeface="Wingdings 2" charset="2"/>
              <a:buNone/>
            </a:pPr>
            <a:endParaRPr lang="en-US" sz="2800" dirty="0">
              <a:solidFill>
                <a:schemeClr val="tx1"/>
              </a:solidFill>
              <a:latin typeface="Aptos" panose="020B0004020202020204" pitchFamily="34" charset="0"/>
            </a:endParaRPr>
          </a:p>
        </p:txBody>
      </p:sp>
    </p:spTree>
    <p:extLst>
      <p:ext uri="{BB962C8B-B14F-4D97-AF65-F5344CB8AC3E}">
        <p14:creationId xmlns:p14="http://schemas.microsoft.com/office/powerpoint/2010/main" val="12406059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E7C52-36E9-423A-21DE-CA131F530B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F48A9A-DB49-A9DB-7E53-6C7D0AC96749}"/>
              </a:ext>
            </a:extLst>
          </p:cNvPr>
          <p:cNvSpPr>
            <a:spLocks noGrp="1"/>
          </p:cNvSpPr>
          <p:nvPr>
            <p:ph type="title"/>
          </p:nvPr>
        </p:nvSpPr>
        <p:spPr>
          <a:xfrm>
            <a:off x="913794" y="164479"/>
            <a:ext cx="10353762" cy="970450"/>
          </a:xfrm>
        </p:spPr>
        <p:txBody>
          <a:bodyPr>
            <a:normAutofit fontScale="90000"/>
          </a:bodyPr>
          <a:lstStyle/>
          <a:p>
            <a:r>
              <a:rPr lang="en-US"/>
              <a:t>Methodology</a:t>
            </a:r>
            <a:br>
              <a:rPr lang="en-US"/>
            </a:br>
            <a:r>
              <a:rPr lang="en-US"/>
              <a:t>Binary Pose Check</a:t>
            </a:r>
            <a:endParaRPr lang="en-US" dirty="0"/>
          </a:p>
        </p:txBody>
      </p:sp>
      <p:sp>
        <p:nvSpPr>
          <p:cNvPr id="5" name="Content Placeholder 2">
            <a:extLst>
              <a:ext uri="{FF2B5EF4-FFF2-40B4-BE49-F238E27FC236}">
                <a16:creationId xmlns:a16="http://schemas.microsoft.com/office/drawing/2014/main" id="{DEB7604E-05DE-1C97-6009-DA876EEC855F}"/>
              </a:ext>
            </a:extLst>
          </p:cNvPr>
          <p:cNvSpPr>
            <a:spLocks noGrp="1"/>
          </p:cNvSpPr>
          <p:nvPr>
            <p:ph idx="1"/>
          </p:nvPr>
        </p:nvSpPr>
        <p:spPr>
          <a:xfrm>
            <a:off x="595150" y="1737359"/>
            <a:ext cx="4891250" cy="4434841"/>
          </a:xfrm>
        </p:spPr>
        <p:txBody>
          <a:bodyPr>
            <a:normAutofit/>
          </a:bodyPr>
          <a:lstStyle/>
          <a:p>
            <a:pPr marL="36900" indent="0">
              <a:buNone/>
            </a:pPr>
            <a:r>
              <a:rPr lang="en-US" sz="2400" dirty="0">
                <a:solidFill>
                  <a:schemeClr val="tx1"/>
                </a:solidFill>
                <a:latin typeface="Aptos" panose="020B0004020202020204" pitchFamily="34" charset="0"/>
              </a:rPr>
              <a:t>Image preprocessing for classification</a:t>
            </a:r>
          </a:p>
          <a:p>
            <a:r>
              <a:rPr lang="en-US" dirty="0">
                <a:solidFill>
                  <a:schemeClr val="tx1"/>
                </a:solidFill>
                <a:latin typeface="Aptos" panose="020B0004020202020204" pitchFamily="34" charset="0"/>
              </a:rPr>
              <a:t>The grayscale thermal image is converted to binary using Otsu’s threshold</a:t>
            </a:r>
          </a:p>
          <a:p>
            <a:r>
              <a:rPr lang="en-US" dirty="0">
                <a:solidFill>
                  <a:schemeClr val="tx1"/>
                </a:solidFill>
                <a:latin typeface="Aptos" panose="020B0004020202020204" pitchFamily="34" charset="0"/>
              </a:rPr>
              <a:t>It is then padded to a square image in order to be compatible for YOLOv8cls inference</a:t>
            </a:r>
          </a:p>
          <a:p>
            <a:r>
              <a:rPr lang="en-US" dirty="0">
                <a:solidFill>
                  <a:schemeClr val="tx1"/>
                </a:solidFill>
                <a:latin typeface="Aptos" panose="020B0004020202020204" pitchFamily="34" charset="0"/>
              </a:rPr>
              <a:t>The padded binary image is inferred to the classifier and is classified as valid or invalid</a:t>
            </a:r>
          </a:p>
          <a:p>
            <a:endParaRPr lang="en-US" dirty="0">
              <a:solidFill>
                <a:schemeClr val="tx1"/>
              </a:solidFill>
              <a:latin typeface="Aptos" panose="020B0004020202020204" pitchFamily="34" charset="0"/>
            </a:endParaRPr>
          </a:p>
        </p:txBody>
      </p:sp>
      <p:grpSp>
        <p:nvGrpSpPr>
          <p:cNvPr id="7" name="Group 6">
            <a:extLst>
              <a:ext uri="{FF2B5EF4-FFF2-40B4-BE49-F238E27FC236}">
                <a16:creationId xmlns:a16="http://schemas.microsoft.com/office/drawing/2014/main" id="{101EE0F7-79DC-5CA4-063B-DB2F9A3B391E}"/>
              </a:ext>
            </a:extLst>
          </p:cNvPr>
          <p:cNvGrpSpPr/>
          <p:nvPr/>
        </p:nvGrpSpPr>
        <p:grpSpPr>
          <a:xfrm>
            <a:off x="6131070" y="1737359"/>
            <a:ext cx="5136486" cy="4373881"/>
            <a:chOff x="0" y="-93133"/>
            <a:chExt cx="5520478" cy="4521411"/>
          </a:xfrm>
        </p:grpSpPr>
        <p:pic>
          <p:nvPicPr>
            <p:cNvPr id="8" name="Picture 7">
              <a:extLst>
                <a:ext uri="{FF2B5EF4-FFF2-40B4-BE49-F238E27FC236}">
                  <a16:creationId xmlns:a16="http://schemas.microsoft.com/office/drawing/2014/main" id="{FCE0537C-3722-CE64-396C-FCB7BB51FF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3133"/>
              <a:ext cx="1918335" cy="1439545"/>
            </a:xfrm>
            <a:prstGeom prst="rect">
              <a:avLst/>
            </a:prstGeom>
          </p:spPr>
        </p:pic>
        <p:pic>
          <p:nvPicPr>
            <p:cNvPr id="9" name="Picture 8" descr="A black and white image of a person's head&#10;&#10;AI-generated content may be incorrect.">
              <a:extLst>
                <a:ext uri="{FF2B5EF4-FFF2-40B4-BE49-F238E27FC236}">
                  <a16:creationId xmlns:a16="http://schemas.microsoft.com/office/drawing/2014/main" id="{BA8364F1-BEC0-F943-BEDF-F20A335654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0467" y="-93129"/>
              <a:ext cx="1918335" cy="1439545"/>
            </a:xfrm>
            <a:prstGeom prst="rect">
              <a:avLst/>
            </a:prstGeom>
          </p:spPr>
        </p:pic>
        <p:pic>
          <p:nvPicPr>
            <p:cNvPr id="10" name="Picture 9" descr="A white figure with a square in the center&#10;&#10;AI-generated content may be incorrect.">
              <a:extLst>
                <a:ext uri="{FF2B5EF4-FFF2-40B4-BE49-F238E27FC236}">
                  <a16:creationId xmlns:a16="http://schemas.microsoft.com/office/drawing/2014/main" id="{827CDF89-FB19-65CC-0350-D4D4824299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0933" y="-93129"/>
              <a:ext cx="1439545" cy="1439545"/>
            </a:xfrm>
            <a:prstGeom prst="rect">
              <a:avLst/>
            </a:prstGeom>
          </p:spPr>
        </p:pic>
        <p:pic>
          <p:nvPicPr>
            <p:cNvPr id="11" name="Picture 10" descr="A close-up of a person's chest&#10;&#10;AI-generated content may be incorrect.">
              <a:extLst>
                <a:ext uri="{FF2B5EF4-FFF2-40B4-BE49-F238E27FC236}">
                  <a16:creationId xmlns:a16="http://schemas.microsoft.com/office/drawing/2014/main" id="{4A1256A0-3C83-9F31-947D-775049A0BA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47800"/>
              <a:ext cx="1918335" cy="1439545"/>
            </a:xfrm>
            <a:prstGeom prst="rect">
              <a:avLst/>
            </a:prstGeom>
          </p:spPr>
        </p:pic>
        <p:pic>
          <p:nvPicPr>
            <p:cNvPr id="12" name="Picture 11" descr="A silhouette of a person&#10;&#10;AI-generated content may be incorrect.">
              <a:extLst>
                <a:ext uri="{FF2B5EF4-FFF2-40B4-BE49-F238E27FC236}">
                  <a16:creationId xmlns:a16="http://schemas.microsoft.com/office/drawing/2014/main" id="{A1528741-BC0D-D36D-AC8C-A499FB8885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40467" y="1447800"/>
              <a:ext cx="1918335" cy="1439545"/>
            </a:xfrm>
            <a:prstGeom prst="rect">
              <a:avLst/>
            </a:prstGeom>
          </p:spPr>
        </p:pic>
        <p:pic>
          <p:nvPicPr>
            <p:cNvPr id="13" name="Picture 12">
              <a:extLst>
                <a:ext uri="{FF2B5EF4-FFF2-40B4-BE49-F238E27FC236}">
                  <a16:creationId xmlns:a16="http://schemas.microsoft.com/office/drawing/2014/main" id="{9DCDE0AC-8632-CC34-E6AE-5E21252179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80933" y="1447800"/>
              <a:ext cx="1439545" cy="1439545"/>
            </a:xfrm>
            <a:prstGeom prst="rect">
              <a:avLst/>
            </a:prstGeom>
          </p:spPr>
        </p:pic>
        <p:pic>
          <p:nvPicPr>
            <p:cNvPr id="14" name="Picture 13" descr="A close-up of a mannequin&#10;&#10;AI-generated content may be incorrect.">
              <a:extLst>
                <a:ext uri="{FF2B5EF4-FFF2-40B4-BE49-F238E27FC236}">
                  <a16:creationId xmlns:a16="http://schemas.microsoft.com/office/drawing/2014/main" id="{8F2633F8-5AE4-54F0-A2D2-FB5D1F8E108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2988725"/>
              <a:ext cx="1918335" cy="1439545"/>
            </a:xfrm>
            <a:prstGeom prst="rect">
              <a:avLst/>
            </a:prstGeom>
          </p:spPr>
        </p:pic>
        <p:pic>
          <p:nvPicPr>
            <p:cNvPr id="15" name="Picture 14" descr="A close-up of a pregnant person&#10;&#10;AI-generated content may be incorrect.">
              <a:extLst>
                <a:ext uri="{FF2B5EF4-FFF2-40B4-BE49-F238E27FC236}">
                  <a16:creationId xmlns:a16="http://schemas.microsoft.com/office/drawing/2014/main" id="{BE0CBDD9-6D13-355D-6947-EFFD1E8665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40467" y="2988725"/>
              <a:ext cx="1918335" cy="1439545"/>
            </a:xfrm>
            <a:prstGeom prst="rect">
              <a:avLst/>
            </a:prstGeom>
          </p:spPr>
        </p:pic>
        <p:pic>
          <p:nvPicPr>
            <p:cNvPr id="16" name="Picture 15" descr="A white silhouette of a person&#10;&#10;AI-generated content may be incorrect.">
              <a:extLst>
                <a:ext uri="{FF2B5EF4-FFF2-40B4-BE49-F238E27FC236}">
                  <a16:creationId xmlns:a16="http://schemas.microsoft.com/office/drawing/2014/main" id="{4FDD0C4A-CEEE-B133-52A1-C9D702B18CE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80933" y="2988733"/>
              <a:ext cx="1439545" cy="1439545"/>
            </a:xfrm>
            <a:prstGeom prst="rect">
              <a:avLst/>
            </a:prstGeom>
          </p:spPr>
        </p:pic>
      </p:grpSp>
    </p:spTree>
    <p:extLst>
      <p:ext uri="{BB962C8B-B14F-4D97-AF65-F5344CB8AC3E}">
        <p14:creationId xmlns:p14="http://schemas.microsoft.com/office/powerpoint/2010/main" val="5783618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ED9017-BF72-9A63-EFFA-42E777926B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D1AA0B-E2C8-CFB9-4075-E6352AD124E9}"/>
              </a:ext>
            </a:extLst>
          </p:cNvPr>
          <p:cNvSpPr>
            <a:spLocks noGrp="1"/>
          </p:cNvSpPr>
          <p:nvPr>
            <p:ph type="title"/>
          </p:nvPr>
        </p:nvSpPr>
        <p:spPr>
          <a:xfrm>
            <a:off x="913794" y="164479"/>
            <a:ext cx="10353762" cy="970450"/>
          </a:xfrm>
        </p:spPr>
        <p:txBody>
          <a:bodyPr>
            <a:normAutofit fontScale="90000"/>
          </a:bodyPr>
          <a:lstStyle/>
          <a:p>
            <a:r>
              <a:rPr lang="en-US"/>
              <a:t>Methodology</a:t>
            </a:r>
            <a:br>
              <a:rPr lang="en-US"/>
            </a:br>
            <a:r>
              <a:rPr lang="en-US"/>
              <a:t>Binary Pose Check</a:t>
            </a:r>
            <a:endParaRPr lang="en-US" dirty="0"/>
          </a:p>
        </p:txBody>
      </p:sp>
      <p:sp>
        <p:nvSpPr>
          <p:cNvPr id="5" name="Content Placeholder 2">
            <a:extLst>
              <a:ext uri="{FF2B5EF4-FFF2-40B4-BE49-F238E27FC236}">
                <a16:creationId xmlns:a16="http://schemas.microsoft.com/office/drawing/2014/main" id="{E5B896FF-CE43-C882-F311-53C7AFCB1F89}"/>
              </a:ext>
            </a:extLst>
          </p:cNvPr>
          <p:cNvSpPr>
            <a:spLocks noGrp="1"/>
          </p:cNvSpPr>
          <p:nvPr>
            <p:ph idx="1"/>
          </p:nvPr>
        </p:nvSpPr>
        <p:spPr>
          <a:xfrm>
            <a:off x="305590" y="2103119"/>
            <a:ext cx="4571210" cy="3825241"/>
          </a:xfrm>
        </p:spPr>
        <p:txBody>
          <a:bodyPr>
            <a:normAutofit/>
          </a:bodyPr>
          <a:lstStyle/>
          <a:p>
            <a:pPr marL="36900" indent="0">
              <a:buNone/>
            </a:pPr>
            <a:r>
              <a:rPr lang="en-US" sz="2800" dirty="0">
                <a:solidFill>
                  <a:schemeClr val="tx1"/>
                </a:solidFill>
                <a:latin typeface="Aptos" panose="020B0004020202020204" pitchFamily="34" charset="0"/>
              </a:rPr>
              <a:t>Examples of the only original thermal images containing patients holding incorrect poses</a:t>
            </a:r>
          </a:p>
          <a:p>
            <a:pPr marL="36900" indent="0">
              <a:buNone/>
            </a:pPr>
            <a:r>
              <a:rPr lang="en-US" sz="2800" dirty="0">
                <a:solidFill>
                  <a:schemeClr val="tx1"/>
                </a:solidFill>
                <a:latin typeface="Aptos" panose="020B0004020202020204" pitchFamily="34" charset="0"/>
              </a:rPr>
              <a:t>The models can correctly classify them as invalid</a:t>
            </a:r>
          </a:p>
        </p:txBody>
      </p:sp>
      <p:pic>
        <p:nvPicPr>
          <p:cNvPr id="4" name="Picture 3" descr="A close up of a person's body&#10;&#10;AI-generated content may be incorrect.">
            <a:extLst>
              <a:ext uri="{FF2B5EF4-FFF2-40B4-BE49-F238E27FC236}">
                <a16:creationId xmlns:a16="http://schemas.microsoft.com/office/drawing/2014/main" id="{0DA5BE87-2D1C-69D7-7108-7D09E9B070FE}"/>
              </a:ext>
            </a:extLst>
          </p:cNvPr>
          <p:cNvPicPr>
            <a:picLocks noChangeAspect="1"/>
          </p:cNvPicPr>
          <p:nvPr/>
        </p:nvPicPr>
        <p:blipFill>
          <a:blip r:embed="rId2"/>
          <a:stretch>
            <a:fillRect/>
          </a:stretch>
        </p:blipFill>
        <p:spPr>
          <a:xfrm>
            <a:off x="5902217" y="1851341"/>
            <a:ext cx="5146783" cy="1933064"/>
          </a:xfrm>
          <a:prstGeom prst="rect">
            <a:avLst/>
          </a:prstGeom>
        </p:spPr>
      </p:pic>
      <p:pic>
        <p:nvPicPr>
          <p:cNvPr id="17" name="Picture 16" descr="A close-up of a person's stomach&#10;&#10;AI-generated content may be incorrect.">
            <a:extLst>
              <a:ext uri="{FF2B5EF4-FFF2-40B4-BE49-F238E27FC236}">
                <a16:creationId xmlns:a16="http://schemas.microsoft.com/office/drawing/2014/main" id="{25F03E7B-497E-0F6B-ACE9-63227CAA02E8}"/>
              </a:ext>
            </a:extLst>
          </p:cNvPr>
          <p:cNvPicPr>
            <a:picLocks noChangeAspect="1"/>
          </p:cNvPicPr>
          <p:nvPr/>
        </p:nvPicPr>
        <p:blipFill>
          <a:blip r:embed="rId3"/>
          <a:stretch>
            <a:fillRect/>
          </a:stretch>
        </p:blipFill>
        <p:spPr>
          <a:xfrm>
            <a:off x="5902217" y="3784405"/>
            <a:ext cx="5146783" cy="1922973"/>
          </a:xfrm>
          <a:prstGeom prst="rect">
            <a:avLst/>
          </a:prstGeom>
        </p:spPr>
      </p:pic>
    </p:spTree>
    <p:extLst>
      <p:ext uri="{BB962C8B-B14F-4D97-AF65-F5344CB8AC3E}">
        <p14:creationId xmlns:p14="http://schemas.microsoft.com/office/powerpoint/2010/main" val="40506102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a:extLst>
            <a:ext uri="{FF2B5EF4-FFF2-40B4-BE49-F238E27FC236}">
              <a16:creationId xmlns:a16="http://schemas.microsoft.com/office/drawing/2014/main" id="{EBC49765-F86C-A89C-64A4-DC7FA1FE3C57}"/>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BA1515-16A9-1F22-7F28-45A835955CB0}"/>
              </a:ext>
            </a:extLst>
          </p:cNvPr>
          <p:cNvSpPr>
            <a:spLocks noGrp="1"/>
          </p:cNvSpPr>
          <p:nvPr>
            <p:ph type="title"/>
          </p:nvPr>
        </p:nvSpPr>
        <p:spPr>
          <a:xfrm>
            <a:off x="834013" y="1115568"/>
            <a:ext cx="3487616" cy="4626864"/>
          </a:xfrm>
        </p:spPr>
        <p:txBody>
          <a:bodyPr>
            <a:normAutofit/>
          </a:bodyPr>
          <a:lstStyle/>
          <a:p>
            <a:pPr algn="l"/>
            <a:r>
              <a:rPr lang="en-US" sz="3600" dirty="0"/>
              <a:t>Methodology</a:t>
            </a:r>
            <a:br>
              <a:rPr lang="en-US" sz="3600" dirty="0"/>
            </a:br>
            <a:r>
              <a:rPr lang="en-US" sz="3600" dirty="0"/>
              <a:t>Background Check</a:t>
            </a:r>
          </a:p>
        </p:txBody>
      </p:sp>
      <p:cxnSp>
        <p:nvCxnSpPr>
          <p:cNvPr id="12" name="Straight Connector 11">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5E3B33EB-2D47-828D-735B-66C86FCCE058}"/>
              </a:ext>
            </a:extLst>
          </p:cNvPr>
          <p:cNvSpPr>
            <a:spLocks noGrp="1"/>
          </p:cNvSpPr>
          <p:nvPr>
            <p:ph idx="1"/>
          </p:nvPr>
        </p:nvSpPr>
        <p:spPr>
          <a:xfrm>
            <a:off x="5105398" y="1115568"/>
            <a:ext cx="6245352" cy="4626864"/>
          </a:xfrm>
        </p:spPr>
        <p:txBody>
          <a:bodyPr anchor="ctr">
            <a:normAutofit/>
          </a:bodyPr>
          <a:lstStyle/>
          <a:p>
            <a:pPr marL="36900" indent="0">
              <a:buNone/>
            </a:pPr>
            <a:r>
              <a:rPr lang="en-US" sz="2800" dirty="0">
                <a:latin typeface="Aptos" panose="020B0004020202020204" pitchFamily="34" charset="0"/>
              </a:rPr>
              <a:t>The background check determines if the background in the image is free from thermal activity and noise.</a:t>
            </a:r>
          </a:p>
          <a:p>
            <a:pPr marL="36900" indent="0">
              <a:buNone/>
            </a:pPr>
            <a:r>
              <a:rPr lang="en-US" sz="2800" dirty="0">
                <a:latin typeface="Aptos" panose="020B0004020202020204" pitchFamily="34" charset="0"/>
              </a:rPr>
              <a:t>It achieves this by segmenting the background, calculating statistical metrics and applying filters.</a:t>
            </a:r>
          </a:p>
        </p:txBody>
      </p:sp>
    </p:spTree>
    <p:extLst>
      <p:ext uri="{BB962C8B-B14F-4D97-AF65-F5344CB8AC3E}">
        <p14:creationId xmlns:p14="http://schemas.microsoft.com/office/powerpoint/2010/main" val="41561038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80DB4-539C-1E05-B76A-261EA7E645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7A7CBD-0DE5-7450-849C-37A1D94E9AA4}"/>
              </a:ext>
            </a:extLst>
          </p:cNvPr>
          <p:cNvSpPr>
            <a:spLocks noGrp="1"/>
          </p:cNvSpPr>
          <p:nvPr>
            <p:ph type="title"/>
          </p:nvPr>
        </p:nvSpPr>
        <p:spPr>
          <a:xfrm>
            <a:off x="913794" y="164479"/>
            <a:ext cx="10353762" cy="970450"/>
          </a:xfrm>
        </p:spPr>
        <p:txBody>
          <a:bodyPr>
            <a:normAutofit fontScale="90000"/>
          </a:bodyPr>
          <a:lstStyle/>
          <a:p>
            <a:r>
              <a:rPr lang="en-US" dirty="0"/>
              <a:t>Methodology</a:t>
            </a:r>
            <a:br>
              <a:rPr lang="en-US" dirty="0"/>
            </a:br>
            <a:r>
              <a:rPr lang="en-US" dirty="0"/>
              <a:t>Background Check</a:t>
            </a:r>
          </a:p>
        </p:txBody>
      </p:sp>
      <p:sp>
        <p:nvSpPr>
          <p:cNvPr id="5" name="Content Placeholder 2">
            <a:extLst>
              <a:ext uri="{FF2B5EF4-FFF2-40B4-BE49-F238E27FC236}">
                <a16:creationId xmlns:a16="http://schemas.microsoft.com/office/drawing/2014/main" id="{04A57478-1E05-B253-0B3A-3A02057F7F0B}"/>
              </a:ext>
            </a:extLst>
          </p:cNvPr>
          <p:cNvSpPr>
            <a:spLocks noGrp="1"/>
          </p:cNvSpPr>
          <p:nvPr>
            <p:ph idx="1"/>
          </p:nvPr>
        </p:nvSpPr>
        <p:spPr>
          <a:xfrm>
            <a:off x="198910" y="1516379"/>
            <a:ext cx="10667210" cy="2415541"/>
          </a:xfrm>
        </p:spPr>
        <p:txBody>
          <a:bodyPr>
            <a:normAutofit/>
          </a:bodyPr>
          <a:lstStyle/>
          <a:p>
            <a:pPr marL="36900" indent="0">
              <a:buNone/>
            </a:pPr>
            <a:r>
              <a:rPr lang="en-US" sz="2400" dirty="0">
                <a:solidFill>
                  <a:schemeClr val="tx1"/>
                </a:solidFill>
                <a:latin typeface="Aptos" panose="020B0004020202020204" pitchFamily="34" charset="0"/>
              </a:rPr>
              <a:t>Background segmentation:</a:t>
            </a:r>
          </a:p>
          <a:p>
            <a:r>
              <a:rPr lang="en-US" dirty="0">
                <a:solidFill>
                  <a:schemeClr val="tx1"/>
                </a:solidFill>
                <a:latin typeface="Aptos" panose="020B0004020202020204" pitchFamily="34" charset="0"/>
              </a:rPr>
              <a:t>The thermal image is converted to a binary mask using Otsu’s threshold</a:t>
            </a:r>
          </a:p>
          <a:p>
            <a:r>
              <a:rPr lang="en-US" dirty="0">
                <a:solidFill>
                  <a:schemeClr val="tx1"/>
                </a:solidFill>
                <a:latin typeface="Aptos" panose="020B0004020202020204" pitchFamily="34" charset="0"/>
              </a:rPr>
              <a:t>More than 1 white element in the mask indicates a thermal object in the background, and the image fails</a:t>
            </a:r>
          </a:p>
          <a:p>
            <a:r>
              <a:rPr lang="en-US" dirty="0">
                <a:solidFill>
                  <a:schemeClr val="tx1"/>
                </a:solidFill>
                <a:latin typeface="Aptos" panose="020B0004020202020204" pitchFamily="34" charset="0"/>
              </a:rPr>
              <a:t>The background mask is filled and flipped to highlight the background, and is eroded to create a margin between the body edge and the background region</a:t>
            </a:r>
          </a:p>
        </p:txBody>
      </p:sp>
      <p:pic>
        <p:nvPicPr>
          <p:cNvPr id="3" name="Picture 2" descr="A white silhouette of a person&#10;&#10;AI-generated content may be incorrect.">
            <a:extLst>
              <a:ext uri="{FF2B5EF4-FFF2-40B4-BE49-F238E27FC236}">
                <a16:creationId xmlns:a16="http://schemas.microsoft.com/office/drawing/2014/main" id="{D5368C55-447C-658B-14A4-1AE10D8B65D0}"/>
              </a:ext>
            </a:extLst>
          </p:cNvPr>
          <p:cNvPicPr>
            <a:picLocks noChangeAspect="1"/>
          </p:cNvPicPr>
          <p:nvPr/>
        </p:nvPicPr>
        <p:blipFill>
          <a:blip r:embed="rId2"/>
          <a:stretch>
            <a:fillRect/>
          </a:stretch>
        </p:blipFill>
        <p:spPr>
          <a:xfrm>
            <a:off x="2224895" y="4374106"/>
            <a:ext cx="7742210" cy="1935030"/>
          </a:xfrm>
          <a:prstGeom prst="rect">
            <a:avLst/>
          </a:prstGeom>
        </p:spPr>
      </p:pic>
    </p:spTree>
    <p:extLst>
      <p:ext uri="{BB962C8B-B14F-4D97-AF65-F5344CB8AC3E}">
        <p14:creationId xmlns:p14="http://schemas.microsoft.com/office/powerpoint/2010/main" val="12237638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ADD0B-04E7-09D9-04AA-5ADE41ED30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755E0D-47DC-663F-28BA-9ED91EE2213A}"/>
              </a:ext>
            </a:extLst>
          </p:cNvPr>
          <p:cNvSpPr>
            <a:spLocks noGrp="1"/>
          </p:cNvSpPr>
          <p:nvPr>
            <p:ph type="title"/>
          </p:nvPr>
        </p:nvSpPr>
        <p:spPr>
          <a:xfrm>
            <a:off x="913794" y="164479"/>
            <a:ext cx="10353762" cy="970450"/>
          </a:xfrm>
        </p:spPr>
        <p:txBody>
          <a:bodyPr>
            <a:normAutofit fontScale="90000"/>
          </a:bodyPr>
          <a:lstStyle/>
          <a:p>
            <a:r>
              <a:rPr lang="en-US" dirty="0"/>
              <a:t>Methodology</a:t>
            </a:r>
            <a:br>
              <a:rPr lang="en-US" dirty="0"/>
            </a:br>
            <a:r>
              <a:rPr lang="en-US" dirty="0"/>
              <a:t>Background Check</a:t>
            </a:r>
          </a:p>
        </p:txBody>
      </p:sp>
      <p:sp>
        <p:nvSpPr>
          <p:cNvPr id="5" name="Content Placeholder 2">
            <a:extLst>
              <a:ext uri="{FF2B5EF4-FFF2-40B4-BE49-F238E27FC236}">
                <a16:creationId xmlns:a16="http://schemas.microsoft.com/office/drawing/2014/main" id="{5E459072-C5BC-6036-AA53-E86C79BBEDA5}"/>
              </a:ext>
            </a:extLst>
          </p:cNvPr>
          <p:cNvSpPr>
            <a:spLocks noGrp="1"/>
          </p:cNvSpPr>
          <p:nvPr>
            <p:ph idx="1"/>
          </p:nvPr>
        </p:nvSpPr>
        <p:spPr>
          <a:xfrm>
            <a:off x="600346" y="1912619"/>
            <a:ext cx="10667210" cy="4000501"/>
          </a:xfrm>
        </p:spPr>
        <p:txBody>
          <a:bodyPr>
            <a:normAutofit/>
          </a:bodyPr>
          <a:lstStyle/>
          <a:p>
            <a:pPr marL="36900" indent="0">
              <a:buNone/>
            </a:pPr>
            <a:r>
              <a:rPr lang="en-US" sz="2400" dirty="0">
                <a:solidFill>
                  <a:schemeClr val="tx1"/>
                </a:solidFill>
                <a:latin typeface="Aptos" panose="020B0004020202020204" pitchFamily="34" charset="0"/>
              </a:rPr>
              <a:t>Laplacian variance on the background:</a:t>
            </a:r>
          </a:p>
          <a:p>
            <a:r>
              <a:rPr lang="en-US" dirty="0">
                <a:solidFill>
                  <a:schemeClr val="tx1"/>
                </a:solidFill>
                <a:latin typeface="Aptos" panose="020B0004020202020204" pitchFamily="34" charset="0"/>
              </a:rPr>
              <a:t>The Laplacian variance is calculated on the background pixels using the mask</a:t>
            </a:r>
          </a:p>
          <a:p>
            <a:r>
              <a:rPr lang="en-US" dirty="0">
                <a:solidFill>
                  <a:schemeClr val="tx1"/>
                </a:solidFill>
                <a:latin typeface="Aptos" panose="020B0004020202020204" pitchFamily="34" charset="0"/>
              </a:rPr>
              <a:t>A high Laplacian variance value indicates the existence of edges in the background, or thermal mist-like noise</a:t>
            </a:r>
          </a:p>
          <a:p>
            <a:pPr marL="36900" indent="0">
              <a:buNone/>
            </a:pPr>
            <a:r>
              <a:rPr lang="en-US" sz="2400" dirty="0">
                <a:solidFill>
                  <a:schemeClr val="tx1"/>
                </a:solidFill>
                <a:latin typeface="Aptos" panose="020B0004020202020204" pitchFamily="34" charset="0"/>
              </a:rPr>
              <a:t>Intensity mean on the background:</a:t>
            </a:r>
          </a:p>
          <a:p>
            <a:r>
              <a:rPr lang="en-US" dirty="0">
                <a:solidFill>
                  <a:schemeClr val="tx1"/>
                </a:solidFill>
                <a:latin typeface="Aptos" panose="020B0004020202020204" pitchFamily="34" charset="0"/>
              </a:rPr>
              <a:t>The background pixels are then segmented into 8x8 blocks, and the intensity mean of each block is calculated</a:t>
            </a:r>
          </a:p>
          <a:p>
            <a:r>
              <a:rPr lang="en-US" dirty="0">
                <a:solidFill>
                  <a:schemeClr val="tx1"/>
                </a:solidFill>
                <a:latin typeface="Aptos" panose="020B0004020202020204" pitchFamily="34" charset="0"/>
              </a:rPr>
              <a:t>A high intensity mean in an 8x8 block indicates faint thermal activity, not sharp enough to create edges</a:t>
            </a:r>
          </a:p>
          <a:p>
            <a:pPr marL="36900" indent="0">
              <a:buNone/>
            </a:pPr>
            <a:endParaRPr lang="en-US" dirty="0">
              <a:solidFill>
                <a:schemeClr val="tx1"/>
              </a:solidFill>
              <a:latin typeface="Aptos" panose="020B0004020202020204" pitchFamily="34" charset="0"/>
            </a:endParaRPr>
          </a:p>
        </p:txBody>
      </p:sp>
    </p:spTree>
    <p:extLst>
      <p:ext uri="{BB962C8B-B14F-4D97-AF65-F5344CB8AC3E}">
        <p14:creationId xmlns:p14="http://schemas.microsoft.com/office/powerpoint/2010/main" val="2067433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a:extLst>
            <a:ext uri="{FF2B5EF4-FFF2-40B4-BE49-F238E27FC236}">
              <a16:creationId xmlns:a16="http://schemas.microsoft.com/office/drawing/2014/main" id="{8A58C607-3332-B830-A6F5-2510BC039236}"/>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4D6F4E-7F99-CC5A-6199-E787F3392EEA}"/>
              </a:ext>
            </a:extLst>
          </p:cNvPr>
          <p:cNvSpPr>
            <a:spLocks noGrp="1"/>
          </p:cNvSpPr>
          <p:nvPr>
            <p:ph type="title"/>
          </p:nvPr>
        </p:nvSpPr>
        <p:spPr>
          <a:xfrm>
            <a:off x="834013" y="1115568"/>
            <a:ext cx="3487616" cy="4626864"/>
          </a:xfrm>
        </p:spPr>
        <p:txBody>
          <a:bodyPr>
            <a:normAutofit/>
          </a:bodyPr>
          <a:lstStyle/>
          <a:p>
            <a:pPr algn="l"/>
            <a:r>
              <a:rPr lang="en-US" sz="3600"/>
              <a:t>Problem Statement</a:t>
            </a:r>
          </a:p>
        </p:txBody>
      </p:sp>
      <p:cxnSp>
        <p:nvCxnSpPr>
          <p:cNvPr id="10" name="Straight Connector 9">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2711589-83BC-8A8F-8B13-8C1B3DC4E2D6}"/>
              </a:ext>
            </a:extLst>
          </p:cNvPr>
          <p:cNvSpPr>
            <a:spLocks noGrp="1"/>
          </p:cNvSpPr>
          <p:nvPr>
            <p:ph idx="1"/>
          </p:nvPr>
        </p:nvSpPr>
        <p:spPr>
          <a:xfrm>
            <a:off x="5105398" y="1115568"/>
            <a:ext cx="6245352" cy="4626864"/>
          </a:xfrm>
        </p:spPr>
        <p:txBody>
          <a:bodyPr anchor="ctr">
            <a:noAutofit/>
          </a:bodyPr>
          <a:lstStyle/>
          <a:p>
            <a:pPr marL="36900" indent="0">
              <a:buNone/>
            </a:pPr>
            <a:r>
              <a:rPr lang="en-US" sz="2800" dirty="0">
                <a:latin typeface="Aptos" panose="020B0004020202020204" pitchFamily="34" charset="0"/>
              </a:rPr>
              <a:t>AI-based breast cancer classifiers assume that input thermal images are correctly captured and of sufficient quality.</a:t>
            </a:r>
          </a:p>
          <a:p>
            <a:pPr marL="36900" indent="0">
              <a:buNone/>
            </a:pPr>
            <a:r>
              <a:rPr lang="en-US" sz="2800" dirty="0">
                <a:latin typeface="Aptos" panose="020B0004020202020204" pitchFamily="34" charset="0"/>
              </a:rPr>
              <a:t>In real-world screening scenarios, images may be blurred, poorly posed, occluded, or affected by background thermal artefacts.</a:t>
            </a:r>
          </a:p>
          <a:p>
            <a:pPr marL="36900" indent="0">
              <a:buNone/>
            </a:pPr>
            <a:r>
              <a:rPr lang="en-US" sz="2800" dirty="0">
                <a:latin typeface="Aptos" panose="020B0004020202020204" pitchFamily="34" charset="0"/>
              </a:rPr>
              <a:t>Currently, there is no automated mechanism to detect and reject such invalid images before inference.</a:t>
            </a:r>
          </a:p>
        </p:txBody>
      </p:sp>
    </p:spTree>
    <p:extLst>
      <p:ext uri="{BB962C8B-B14F-4D97-AF65-F5344CB8AC3E}">
        <p14:creationId xmlns:p14="http://schemas.microsoft.com/office/powerpoint/2010/main" val="13976834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FAD70-AF39-A4A4-B3B9-52755B19FD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4E5448-46C2-4B11-90AC-C34AF0B7DF65}"/>
              </a:ext>
            </a:extLst>
          </p:cNvPr>
          <p:cNvSpPr>
            <a:spLocks noGrp="1"/>
          </p:cNvSpPr>
          <p:nvPr>
            <p:ph type="title"/>
          </p:nvPr>
        </p:nvSpPr>
        <p:spPr>
          <a:xfrm>
            <a:off x="913794" y="164479"/>
            <a:ext cx="10353762" cy="970450"/>
          </a:xfrm>
        </p:spPr>
        <p:txBody>
          <a:bodyPr>
            <a:normAutofit fontScale="90000"/>
          </a:bodyPr>
          <a:lstStyle/>
          <a:p>
            <a:r>
              <a:rPr lang="en-US"/>
              <a:t>Methodology</a:t>
            </a:r>
            <a:br>
              <a:rPr lang="en-US"/>
            </a:br>
            <a:r>
              <a:rPr lang="en-US"/>
              <a:t>Background Check</a:t>
            </a:r>
            <a:endParaRPr lang="en-US" dirty="0"/>
          </a:p>
        </p:txBody>
      </p:sp>
      <p:sp>
        <p:nvSpPr>
          <p:cNvPr id="5" name="Content Placeholder 2">
            <a:extLst>
              <a:ext uri="{FF2B5EF4-FFF2-40B4-BE49-F238E27FC236}">
                <a16:creationId xmlns:a16="http://schemas.microsoft.com/office/drawing/2014/main" id="{0923B24A-81D1-E54E-1E11-D34DB73124B1}"/>
              </a:ext>
            </a:extLst>
          </p:cNvPr>
          <p:cNvSpPr>
            <a:spLocks noGrp="1"/>
          </p:cNvSpPr>
          <p:nvPr>
            <p:ph idx="1"/>
          </p:nvPr>
        </p:nvSpPr>
        <p:spPr>
          <a:xfrm>
            <a:off x="371746" y="1440179"/>
            <a:ext cx="8939894" cy="662941"/>
          </a:xfrm>
        </p:spPr>
        <p:txBody>
          <a:bodyPr>
            <a:normAutofit/>
          </a:bodyPr>
          <a:lstStyle/>
          <a:p>
            <a:pPr marL="36900" indent="0">
              <a:buNone/>
            </a:pPr>
            <a:r>
              <a:rPr lang="en-US" sz="2400" dirty="0">
                <a:solidFill>
                  <a:schemeClr val="tx1"/>
                </a:solidFill>
                <a:latin typeface="Aptos" panose="020B0004020202020204" pitchFamily="34" charset="0"/>
              </a:rPr>
              <a:t>Examples of images classified with noisy backgrounds:</a:t>
            </a:r>
            <a:endParaRPr lang="en-US" dirty="0">
              <a:solidFill>
                <a:schemeClr val="tx1"/>
              </a:solidFill>
              <a:latin typeface="Aptos" panose="020B0004020202020204" pitchFamily="34" charset="0"/>
            </a:endParaRPr>
          </a:p>
        </p:txBody>
      </p:sp>
      <p:pic>
        <p:nvPicPr>
          <p:cNvPr id="4" name="Picture 3" descr="A close up of a person's leg&#10;&#10;AI-generated content may be incorrect.">
            <a:extLst>
              <a:ext uri="{FF2B5EF4-FFF2-40B4-BE49-F238E27FC236}">
                <a16:creationId xmlns:a16="http://schemas.microsoft.com/office/drawing/2014/main" id="{098023E8-2245-4B68-E49A-47B2344CA382}"/>
              </a:ext>
            </a:extLst>
          </p:cNvPr>
          <p:cNvPicPr>
            <a:picLocks noChangeAspect="1"/>
          </p:cNvPicPr>
          <p:nvPr/>
        </p:nvPicPr>
        <p:blipFill>
          <a:blip r:embed="rId2"/>
          <a:stretch>
            <a:fillRect/>
          </a:stretch>
        </p:blipFill>
        <p:spPr>
          <a:xfrm>
            <a:off x="3224920" y="2103120"/>
            <a:ext cx="5731510" cy="1077595"/>
          </a:xfrm>
          <a:prstGeom prst="rect">
            <a:avLst/>
          </a:prstGeom>
        </p:spPr>
      </p:pic>
      <p:pic>
        <p:nvPicPr>
          <p:cNvPr id="6" name="Picture 5" descr="A close up of a hand&#10;&#10;AI-generated content may be incorrect.">
            <a:extLst>
              <a:ext uri="{FF2B5EF4-FFF2-40B4-BE49-F238E27FC236}">
                <a16:creationId xmlns:a16="http://schemas.microsoft.com/office/drawing/2014/main" id="{8202D43A-08E1-11C8-C593-5DD1ABAAAB5F}"/>
              </a:ext>
            </a:extLst>
          </p:cNvPr>
          <p:cNvPicPr>
            <a:picLocks noChangeAspect="1"/>
          </p:cNvPicPr>
          <p:nvPr/>
        </p:nvPicPr>
        <p:blipFill>
          <a:blip r:embed="rId3"/>
          <a:stretch>
            <a:fillRect/>
          </a:stretch>
        </p:blipFill>
        <p:spPr>
          <a:xfrm>
            <a:off x="3224920" y="3180715"/>
            <a:ext cx="5731510" cy="1070610"/>
          </a:xfrm>
          <a:prstGeom prst="rect">
            <a:avLst/>
          </a:prstGeom>
        </p:spPr>
      </p:pic>
      <p:pic>
        <p:nvPicPr>
          <p:cNvPr id="7" name="Picture 6" descr="A close up of a person's chest&#10;&#10;AI-generated content may be incorrect.">
            <a:extLst>
              <a:ext uri="{FF2B5EF4-FFF2-40B4-BE49-F238E27FC236}">
                <a16:creationId xmlns:a16="http://schemas.microsoft.com/office/drawing/2014/main" id="{78423788-CE63-27ED-A6D7-925793F163B4}"/>
              </a:ext>
            </a:extLst>
          </p:cNvPr>
          <p:cNvPicPr>
            <a:picLocks noChangeAspect="1"/>
          </p:cNvPicPr>
          <p:nvPr/>
        </p:nvPicPr>
        <p:blipFill>
          <a:blip r:embed="rId4"/>
          <a:stretch>
            <a:fillRect/>
          </a:stretch>
        </p:blipFill>
        <p:spPr>
          <a:xfrm>
            <a:off x="3224920" y="5335905"/>
            <a:ext cx="5731510" cy="1076325"/>
          </a:xfrm>
          <a:prstGeom prst="rect">
            <a:avLst/>
          </a:prstGeom>
        </p:spPr>
      </p:pic>
      <p:sp>
        <p:nvSpPr>
          <p:cNvPr id="8" name="Content Placeholder 2">
            <a:extLst>
              <a:ext uri="{FF2B5EF4-FFF2-40B4-BE49-F238E27FC236}">
                <a16:creationId xmlns:a16="http://schemas.microsoft.com/office/drawing/2014/main" id="{EDEC89CF-AD31-E003-1AA7-55B4690D7FDC}"/>
              </a:ext>
            </a:extLst>
          </p:cNvPr>
          <p:cNvSpPr txBox="1">
            <a:spLocks/>
          </p:cNvSpPr>
          <p:nvPr/>
        </p:nvSpPr>
        <p:spPr>
          <a:xfrm>
            <a:off x="371746" y="4665979"/>
            <a:ext cx="8939894" cy="66294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en-US" sz="2400" dirty="0">
                <a:solidFill>
                  <a:schemeClr val="tx1"/>
                </a:solidFill>
                <a:latin typeface="Aptos" panose="020B0004020202020204" pitchFamily="34" charset="0"/>
              </a:rPr>
              <a:t>Examples of images classified with acceptable backgrounds:</a:t>
            </a:r>
            <a:endParaRPr lang="en-US" dirty="0">
              <a:solidFill>
                <a:schemeClr val="tx1"/>
              </a:solidFill>
              <a:latin typeface="Aptos" panose="020B0004020202020204" pitchFamily="34" charset="0"/>
            </a:endParaRPr>
          </a:p>
        </p:txBody>
      </p:sp>
    </p:spTree>
    <p:extLst>
      <p:ext uri="{BB962C8B-B14F-4D97-AF65-F5344CB8AC3E}">
        <p14:creationId xmlns:p14="http://schemas.microsoft.com/office/powerpoint/2010/main" val="38985714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a:extLst>
            <a:ext uri="{FF2B5EF4-FFF2-40B4-BE49-F238E27FC236}">
              <a16:creationId xmlns:a16="http://schemas.microsoft.com/office/drawing/2014/main" id="{A0F45C55-4CB1-1797-E347-D5F38FDE6A25}"/>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842506-C99D-094E-8B53-08195680E21D}"/>
              </a:ext>
            </a:extLst>
          </p:cNvPr>
          <p:cNvSpPr>
            <a:spLocks noGrp="1"/>
          </p:cNvSpPr>
          <p:nvPr>
            <p:ph type="title"/>
          </p:nvPr>
        </p:nvSpPr>
        <p:spPr>
          <a:xfrm>
            <a:off x="834013" y="1115568"/>
            <a:ext cx="3487616" cy="4626864"/>
          </a:xfrm>
        </p:spPr>
        <p:txBody>
          <a:bodyPr>
            <a:normAutofit/>
          </a:bodyPr>
          <a:lstStyle/>
          <a:p>
            <a:pPr algn="l"/>
            <a:r>
              <a:rPr lang="en-US" sz="3600" dirty="0"/>
              <a:t>Methodology</a:t>
            </a:r>
            <a:br>
              <a:rPr lang="en-US" sz="3600" dirty="0"/>
            </a:br>
            <a:r>
              <a:rPr lang="en-US" sz="3600" dirty="0"/>
              <a:t>Anatomical Landmark Detection</a:t>
            </a:r>
          </a:p>
        </p:txBody>
      </p:sp>
      <p:cxnSp>
        <p:nvCxnSpPr>
          <p:cNvPr id="12" name="Straight Connector 11">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BFCCB88D-F995-DAB8-357A-AEF54D96D743}"/>
              </a:ext>
            </a:extLst>
          </p:cNvPr>
          <p:cNvSpPr>
            <a:spLocks noGrp="1"/>
          </p:cNvSpPr>
          <p:nvPr>
            <p:ph idx="1"/>
          </p:nvPr>
        </p:nvSpPr>
        <p:spPr>
          <a:xfrm>
            <a:off x="5105398" y="1115568"/>
            <a:ext cx="6245352" cy="4626864"/>
          </a:xfrm>
        </p:spPr>
        <p:txBody>
          <a:bodyPr anchor="ctr">
            <a:normAutofit/>
          </a:bodyPr>
          <a:lstStyle/>
          <a:p>
            <a:pPr marL="36900" indent="0">
              <a:buNone/>
            </a:pPr>
            <a:r>
              <a:rPr lang="en-US" sz="2800" dirty="0">
                <a:latin typeface="Aptos" panose="020B0004020202020204" pitchFamily="34" charset="0"/>
              </a:rPr>
              <a:t>The Anatomical Landmark Detection component aims to detect important objects like breasts, armpits and nipples, and compose a general geometry of those detections to determine proper alignment.</a:t>
            </a:r>
          </a:p>
          <a:p>
            <a:pPr marL="36900" indent="0">
              <a:buNone/>
            </a:pPr>
            <a:r>
              <a:rPr lang="en-US" sz="2800" dirty="0">
                <a:latin typeface="Aptos" panose="020B0004020202020204" pitchFamily="34" charset="0"/>
              </a:rPr>
              <a:t>This component follows a different methodology for the 3 different angles, but the general idea remains the same</a:t>
            </a:r>
          </a:p>
        </p:txBody>
      </p:sp>
    </p:spTree>
    <p:extLst>
      <p:ext uri="{BB962C8B-B14F-4D97-AF65-F5344CB8AC3E}">
        <p14:creationId xmlns:p14="http://schemas.microsoft.com/office/powerpoint/2010/main" val="29133867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EE1777-635F-0C71-3211-6608DFD5FF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9FE0E5-97CF-517B-4F01-1B6A50590555}"/>
              </a:ext>
            </a:extLst>
          </p:cNvPr>
          <p:cNvSpPr>
            <a:spLocks noGrp="1"/>
          </p:cNvSpPr>
          <p:nvPr>
            <p:ph type="title"/>
          </p:nvPr>
        </p:nvSpPr>
        <p:spPr>
          <a:xfrm>
            <a:off x="913794" y="164479"/>
            <a:ext cx="10353762" cy="970450"/>
          </a:xfrm>
        </p:spPr>
        <p:txBody>
          <a:bodyPr>
            <a:normAutofit fontScale="90000"/>
          </a:bodyPr>
          <a:lstStyle/>
          <a:p>
            <a:r>
              <a:rPr lang="en-US"/>
              <a:t>Methodology</a:t>
            </a:r>
            <a:br>
              <a:rPr lang="en-US"/>
            </a:br>
            <a:r>
              <a:rPr lang="en-US"/>
              <a:t>Anatomical Landmark Detection</a:t>
            </a:r>
            <a:endParaRPr lang="en-US" dirty="0"/>
          </a:p>
        </p:txBody>
      </p:sp>
      <p:sp>
        <p:nvSpPr>
          <p:cNvPr id="5" name="Content Placeholder 2">
            <a:extLst>
              <a:ext uri="{FF2B5EF4-FFF2-40B4-BE49-F238E27FC236}">
                <a16:creationId xmlns:a16="http://schemas.microsoft.com/office/drawing/2014/main" id="{A6EEC1B7-2D54-1677-79B3-00480F4AE588}"/>
              </a:ext>
            </a:extLst>
          </p:cNvPr>
          <p:cNvSpPr>
            <a:spLocks noGrp="1"/>
          </p:cNvSpPr>
          <p:nvPr>
            <p:ph idx="1"/>
          </p:nvPr>
        </p:nvSpPr>
        <p:spPr>
          <a:xfrm>
            <a:off x="1229813" y="1714499"/>
            <a:ext cx="9732374" cy="2860993"/>
          </a:xfrm>
        </p:spPr>
        <p:txBody>
          <a:bodyPr>
            <a:normAutofit/>
          </a:bodyPr>
          <a:lstStyle/>
          <a:p>
            <a:pPr marL="36900" indent="0">
              <a:buNone/>
            </a:pPr>
            <a:r>
              <a:rPr lang="en-US" sz="2400" dirty="0">
                <a:solidFill>
                  <a:schemeClr val="tx1"/>
                </a:solidFill>
                <a:latin typeface="Aptos" panose="020B0004020202020204" pitchFamily="34" charset="0"/>
              </a:rPr>
              <a:t>The component uses a YOLOv8s detector trained on the labeled dataset, to detect the position of important anatomical landmarks like breasts, armpits and nipples.</a:t>
            </a:r>
          </a:p>
          <a:p>
            <a:pPr marL="36900" indent="0">
              <a:buNone/>
            </a:pPr>
            <a:r>
              <a:rPr lang="en-US" sz="2400" dirty="0">
                <a:solidFill>
                  <a:schemeClr val="tx1"/>
                </a:solidFill>
                <a:latin typeface="Aptos" panose="020B0004020202020204" pitchFamily="34" charset="0"/>
              </a:rPr>
              <a:t>Using these detections the algorithm computes metrics based on the location of these detections</a:t>
            </a:r>
          </a:p>
          <a:p>
            <a:pPr marL="36900" indent="0">
              <a:buNone/>
            </a:pPr>
            <a:r>
              <a:rPr lang="en-US" sz="2400" dirty="0">
                <a:solidFill>
                  <a:schemeClr val="tx1"/>
                </a:solidFill>
                <a:latin typeface="Aptos" panose="020B0004020202020204" pitchFamily="34" charset="0"/>
              </a:rPr>
              <a:t>These metrics can then be used to assess misalignments</a:t>
            </a:r>
          </a:p>
        </p:txBody>
      </p:sp>
      <p:pic>
        <p:nvPicPr>
          <p:cNvPr id="13" name="Picture 12" descr="A close up of a body&#10;&#10;AI-generated content may be incorrect.">
            <a:extLst>
              <a:ext uri="{FF2B5EF4-FFF2-40B4-BE49-F238E27FC236}">
                <a16:creationId xmlns:a16="http://schemas.microsoft.com/office/drawing/2014/main" id="{90D04461-D6F9-4072-D80D-7F278BB8725F}"/>
              </a:ext>
            </a:extLst>
          </p:cNvPr>
          <p:cNvPicPr>
            <a:picLocks noChangeAspect="1"/>
          </p:cNvPicPr>
          <p:nvPr/>
        </p:nvPicPr>
        <p:blipFill>
          <a:blip r:embed="rId2"/>
          <a:stretch>
            <a:fillRect/>
          </a:stretch>
        </p:blipFill>
        <p:spPr>
          <a:xfrm>
            <a:off x="1229813" y="4451948"/>
            <a:ext cx="2705371" cy="2022397"/>
          </a:xfrm>
          <a:prstGeom prst="rect">
            <a:avLst/>
          </a:prstGeom>
        </p:spPr>
      </p:pic>
      <p:pic>
        <p:nvPicPr>
          <p:cNvPr id="14" name="Picture 13" descr="A close-up of a person's chest&#10;&#10;AI-generated content may be incorrect.">
            <a:extLst>
              <a:ext uri="{FF2B5EF4-FFF2-40B4-BE49-F238E27FC236}">
                <a16:creationId xmlns:a16="http://schemas.microsoft.com/office/drawing/2014/main" id="{F1046883-63F1-4080-BEF3-182F7C7AD2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68812" y="4451948"/>
            <a:ext cx="2705371" cy="2027776"/>
          </a:xfrm>
          <a:prstGeom prst="rect">
            <a:avLst/>
          </a:prstGeom>
        </p:spPr>
      </p:pic>
      <p:pic>
        <p:nvPicPr>
          <p:cNvPr id="16" name="Picture 15" descr="A screen shot of a person's body&#10;&#10;AI-generated content may be incorrect.">
            <a:extLst>
              <a:ext uri="{FF2B5EF4-FFF2-40B4-BE49-F238E27FC236}">
                <a16:creationId xmlns:a16="http://schemas.microsoft.com/office/drawing/2014/main" id="{CA6D1529-9805-6662-6508-268DE55102ED}"/>
              </a:ext>
            </a:extLst>
          </p:cNvPr>
          <p:cNvPicPr>
            <a:picLocks noChangeAspect="1"/>
          </p:cNvPicPr>
          <p:nvPr/>
        </p:nvPicPr>
        <p:blipFill>
          <a:blip r:embed="rId4"/>
          <a:stretch>
            <a:fillRect/>
          </a:stretch>
        </p:blipFill>
        <p:spPr>
          <a:xfrm>
            <a:off x="7703954" y="4446995"/>
            <a:ext cx="2705372" cy="2027350"/>
          </a:xfrm>
          <a:prstGeom prst="rect">
            <a:avLst/>
          </a:prstGeom>
        </p:spPr>
      </p:pic>
    </p:spTree>
    <p:extLst>
      <p:ext uri="{BB962C8B-B14F-4D97-AF65-F5344CB8AC3E}">
        <p14:creationId xmlns:p14="http://schemas.microsoft.com/office/powerpoint/2010/main" val="7311738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E0529-3396-C9D6-08D7-4763BBA027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6D4E40-0457-83ED-5860-25E858F0A9FA}"/>
              </a:ext>
            </a:extLst>
          </p:cNvPr>
          <p:cNvSpPr>
            <a:spLocks noGrp="1"/>
          </p:cNvSpPr>
          <p:nvPr>
            <p:ph type="title"/>
          </p:nvPr>
        </p:nvSpPr>
        <p:spPr>
          <a:xfrm>
            <a:off x="913794" y="164479"/>
            <a:ext cx="10353762" cy="970450"/>
          </a:xfrm>
        </p:spPr>
        <p:txBody>
          <a:bodyPr>
            <a:normAutofit fontScale="90000"/>
          </a:bodyPr>
          <a:lstStyle/>
          <a:p>
            <a:r>
              <a:rPr lang="en-US"/>
              <a:t>Methodology</a:t>
            </a:r>
            <a:br>
              <a:rPr lang="en-US"/>
            </a:br>
            <a:r>
              <a:rPr lang="en-US"/>
              <a:t>Anatomical Landmark Detection</a:t>
            </a:r>
            <a:endParaRPr lang="en-US" dirty="0"/>
          </a:p>
        </p:txBody>
      </p:sp>
      <p:sp>
        <p:nvSpPr>
          <p:cNvPr id="5" name="Content Placeholder 2">
            <a:extLst>
              <a:ext uri="{FF2B5EF4-FFF2-40B4-BE49-F238E27FC236}">
                <a16:creationId xmlns:a16="http://schemas.microsoft.com/office/drawing/2014/main" id="{70BEE234-D0E1-8455-4E7F-40B3BFDF894C}"/>
              </a:ext>
            </a:extLst>
          </p:cNvPr>
          <p:cNvSpPr>
            <a:spLocks noGrp="1"/>
          </p:cNvSpPr>
          <p:nvPr>
            <p:ph idx="1"/>
          </p:nvPr>
        </p:nvSpPr>
        <p:spPr>
          <a:xfrm>
            <a:off x="467813" y="1760219"/>
            <a:ext cx="5353867" cy="1668781"/>
          </a:xfrm>
        </p:spPr>
        <p:txBody>
          <a:bodyPr>
            <a:normAutofit/>
          </a:bodyPr>
          <a:lstStyle/>
          <a:p>
            <a:pPr marL="36900" indent="0">
              <a:buNone/>
            </a:pPr>
            <a:r>
              <a:rPr lang="en-US" dirty="0">
                <a:solidFill>
                  <a:schemeClr val="tx1"/>
                </a:solidFill>
                <a:latin typeface="Aptos" panose="020B0004020202020204" pitchFamily="34" charset="0"/>
              </a:rPr>
              <a:t>Frontal detector model training and results:</a:t>
            </a:r>
          </a:p>
          <a:p>
            <a:r>
              <a:rPr lang="en-US" dirty="0">
                <a:solidFill>
                  <a:schemeClr val="tx1"/>
                </a:solidFill>
                <a:latin typeface="Aptos" panose="020B0004020202020204" pitchFamily="34" charset="0"/>
              </a:rPr>
              <a:t>20 epochs</a:t>
            </a:r>
          </a:p>
          <a:p>
            <a:r>
              <a:rPr lang="en-US" dirty="0">
                <a:solidFill>
                  <a:schemeClr val="tx1"/>
                </a:solidFill>
                <a:latin typeface="Aptos" panose="020B0004020202020204" pitchFamily="34" charset="0"/>
              </a:rPr>
              <a:t>168 labeled images</a:t>
            </a:r>
          </a:p>
          <a:p>
            <a:pPr marL="36900" indent="0">
              <a:buNone/>
            </a:pPr>
            <a:endParaRPr lang="en-US" dirty="0">
              <a:solidFill>
                <a:schemeClr val="tx1"/>
              </a:solidFill>
              <a:latin typeface="Aptos" panose="020B0004020202020204" pitchFamily="34" charset="0"/>
            </a:endParaRPr>
          </a:p>
        </p:txBody>
      </p:sp>
      <p:sp>
        <p:nvSpPr>
          <p:cNvPr id="3" name="Content Placeholder 2">
            <a:extLst>
              <a:ext uri="{FF2B5EF4-FFF2-40B4-BE49-F238E27FC236}">
                <a16:creationId xmlns:a16="http://schemas.microsoft.com/office/drawing/2014/main" id="{B5DEB0DF-2EAA-77FF-C768-5A9B1BDB73E1}"/>
              </a:ext>
            </a:extLst>
          </p:cNvPr>
          <p:cNvSpPr txBox="1">
            <a:spLocks/>
          </p:cNvSpPr>
          <p:nvPr/>
        </p:nvSpPr>
        <p:spPr>
          <a:xfrm>
            <a:off x="6055476" y="1760219"/>
            <a:ext cx="5212080" cy="183642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en-US" dirty="0">
                <a:solidFill>
                  <a:schemeClr val="tx1"/>
                </a:solidFill>
                <a:latin typeface="Aptos" panose="020B0004020202020204" pitchFamily="34" charset="0"/>
              </a:rPr>
              <a:t>Dataset split:</a:t>
            </a:r>
          </a:p>
          <a:p>
            <a:r>
              <a:rPr lang="en-US" dirty="0">
                <a:solidFill>
                  <a:schemeClr val="tx1"/>
                </a:solidFill>
                <a:latin typeface="Aptos" panose="020B0004020202020204" pitchFamily="34" charset="0"/>
              </a:rPr>
              <a:t>80% training</a:t>
            </a:r>
          </a:p>
          <a:p>
            <a:r>
              <a:rPr lang="en-US" dirty="0">
                <a:solidFill>
                  <a:schemeClr val="tx1"/>
                </a:solidFill>
                <a:latin typeface="Aptos" panose="020B0004020202020204" pitchFamily="34" charset="0"/>
              </a:rPr>
              <a:t>10% validation</a:t>
            </a:r>
          </a:p>
          <a:p>
            <a:r>
              <a:rPr lang="en-US" dirty="0">
                <a:solidFill>
                  <a:schemeClr val="tx1"/>
                </a:solidFill>
                <a:latin typeface="Aptos" panose="020B0004020202020204" pitchFamily="34" charset="0"/>
              </a:rPr>
              <a:t>10% testing</a:t>
            </a:r>
          </a:p>
          <a:p>
            <a:pPr marL="36900" indent="0">
              <a:buFont typeface="Wingdings 2" charset="2"/>
              <a:buNone/>
            </a:pPr>
            <a:endParaRPr lang="en-US" dirty="0">
              <a:solidFill>
                <a:schemeClr val="tx1"/>
              </a:solidFill>
              <a:latin typeface="Aptos" panose="020B0004020202020204" pitchFamily="34" charset="0"/>
            </a:endParaRPr>
          </a:p>
        </p:txBody>
      </p:sp>
      <p:pic>
        <p:nvPicPr>
          <p:cNvPr id="4" name="Picture 3" descr="A graph of a number of graphs&#10;&#10;AI-generated content may be incorrect.">
            <a:extLst>
              <a:ext uri="{FF2B5EF4-FFF2-40B4-BE49-F238E27FC236}">
                <a16:creationId xmlns:a16="http://schemas.microsoft.com/office/drawing/2014/main" id="{0B8524BD-E4E8-1D7B-DA57-7158007289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3996" y="4044364"/>
            <a:ext cx="5688199" cy="2639231"/>
          </a:xfrm>
          <a:prstGeom prst="rect">
            <a:avLst/>
          </a:prstGeom>
        </p:spPr>
      </p:pic>
      <p:pic>
        <p:nvPicPr>
          <p:cNvPr id="6" name="Picture 5">
            <a:extLst>
              <a:ext uri="{FF2B5EF4-FFF2-40B4-BE49-F238E27FC236}">
                <a16:creationId xmlns:a16="http://schemas.microsoft.com/office/drawing/2014/main" id="{E2F2A139-127D-155C-46DB-07B1FF1496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2195" y="4044364"/>
            <a:ext cx="3525765" cy="2644194"/>
          </a:xfrm>
          <a:prstGeom prst="rect">
            <a:avLst/>
          </a:prstGeom>
        </p:spPr>
      </p:pic>
    </p:spTree>
    <p:extLst>
      <p:ext uri="{BB962C8B-B14F-4D97-AF65-F5344CB8AC3E}">
        <p14:creationId xmlns:p14="http://schemas.microsoft.com/office/powerpoint/2010/main" val="41247337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31A26-C31C-0AC4-593F-369F7D3DB9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A79C61-2DDA-9F69-9C80-762B4A281439}"/>
              </a:ext>
            </a:extLst>
          </p:cNvPr>
          <p:cNvSpPr>
            <a:spLocks noGrp="1"/>
          </p:cNvSpPr>
          <p:nvPr>
            <p:ph type="title"/>
          </p:nvPr>
        </p:nvSpPr>
        <p:spPr>
          <a:xfrm>
            <a:off x="913794" y="164479"/>
            <a:ext cx="10353762" cy="970450"/>
          </a:xfrm>
        </p:spPr>
        <p:txBody>
          <a:bodyPr>
            <a:normAutofit fontScale="90000"/>
          </a:bodyPr>
          <a:lstStyle/>
          <a:p>
            <a:r>
              <a:rPr lang="en-US"/>
              <a:t>Methodology</a:t>
            </a:r>
            <a:br>
              <a:rPr lang="en-US"/>
            </a:br>
            <a:r>
              <a:rPr lang="en-US"/>
              <a:t>Anatomical Landmark Detection</a:t>
            </a:r>
            <a:endParaRPr lang="en-US" dirty="0"/>
          </a:p>
        </p:txBody>
      </p:sp>
      <p:sp>
        <p:nvSpPr>
          <p:cNvPr id="5" name="Content Placeholder 2">
            <a:extLst>
              <a:ext uri="{FF2B5EF4-FFF2-40B4-BE49-F238E27FC236}">
                <a16:creationId xmlns:a16="http://schemas.microsoft.com/office/drawing/2014/main" id="{C4D53395-8D6C-17BA-03C7-FDD84173BFB5}"/>
              </a:ext>
            </a:extLst>
          </p:cNvPr>
          <p:cNvSpPr>
            <a:spLocks noGrp="1"/>
          </p:cNvSpPr>
          <p:nvPr>
            <p:ph idx="1"/>
          </p:nvPr>
        </p:nvSpPr>
        <p:spPr>
          <a:xfrm>
            <a:off x="467813" y="1760219"/>
            <a:ext cx="5353867" cy="1668781"/>
          </a:xfrm>
        </p:spPr>
        <p:txBody>
          <a:bodyPr>
            <a:normAutofit/>
          </a:bodyPr>
          <a:lstStyle/>
          <a:p>
            <a:pPr marL="36900" indent="0">
              <a:buNone/>
            </a:pPr>
            <a:r>
              <a:rPr lang="en-US" dirty="0">
                <a:solidFill>
                  <a:schemeClr val="tx1"/>
                </a:solidFill>
                <a:latin typeface="Aptos" panose="020B0004020202020204" pitchFamily="34" charset="0"/>
              </a:rPr>
              <a:t>45 degree detector model training and results:</a:t>
            </a:r>
          </a:p>
          <a:p>
            <a:r>
              <a:rPr lang="en-US" dirty="0">
                <a:solidFill>
                  <a:schemeClr val="tx1"/>
                </a:solidFill>
                <a:latin typeface="Aptos" panose="020B0004020202020204" pitchFamily="34" charset="0"/>
              </a:rPr>
              <a:t>30 epochs</a:t>
            </a:r>
          </a:p>
          <a:p>
            <a:r>
              <a:rPr lang="en-US" dirty="0">
                <a:solidFill>
                  <a:schemeClr val="tx1"/>
                </a:solidFill>
                <a:latin typeface="Aptos" panose="020B0004020202020204" pitchFamily="34" charset="0"/>
              </a:rPr>
              <a:t>153 labeled images</a:t>
            </a:r>
          </a:p>
          <a:p>
            <a:pPr marL="36900" indent="0">
              <a:buNone/>
            </a:pPr>
            <a:endParaRPr lang="en-US" dirty="0">
              <a:solidFill>
                <a:schemeClr val="tx1"/>
              </a:solidFill>
              <a:latin typeface="Aptos" panose="020B0004020202020204" pitchFamily="34" charset="0"/>
            </a:endParaRPr>
          </a:p>
        </p:txBody>
      </p:sp>
      <p:sp>
        <p:nvSpPr>
          <p:cNvPr id="3" name="Content Placeholder 2">
            <a:extLst>
              <a:ext uri="{FF2B5EF4-FFF2-40B4-BE49-F238E27FC236}">
                <a16:creationId xmlns:a16="http://schemas.microsoft.com/office/drawing/2014/main" id="{3AC86DCA-3154-F911-5617-36E63FC4B470}"/>
              </a:ext>
            </a:extLst>
          </p:cNvPr>
          <p:cNvSpPr txBox="1">
            <a:spLocks/>
          </p:cNvSpPr>
          <p:nvPr/>
        </p:nvSpPr>
        <p:spPr>
          <a:xfrm>
            <a:off x="6055476" y="1760219"/>
            <a:ext cx="5212080" cy="183642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en-US" dirty="0">
                <a:solidFill>
                  <a:schemeClr val="tx1"/>
                </a:solidFill>
                <a:latin typeface="Aptos" panose="020B0004020202020204" pitchFamily="34" charset="0"/>
              </a:rPr>
              <a:t>Dataset split:</a:t>
            </a:r>
          </a:p>
          <a:p>
            <a:r>
              <a:rPr lang="en-US" dirty="0">
                <a:solidFill>
                  <a:schemeClr val="tx1"/>
                </a:solidFill>
                <a:latin typeface="Aptos" panose="020B0004020202020204" pitchFamily="34" charset="0"/>
              </a:rPr>
              <a:t>80% training</a:t>
            </a:r>
          </a:p>
          <a:p>
            <a:r>
              <a:rPr lang="en-US" dirty="0">
                <a:solidFill>
                  <a:schemeClr val="tx1"/>
                </a:solidFill>
                <a:latin typeface="Aptos" panose="020B0004020202020204" pitchFamily="34" charset="0"/>
              </a:rPr>
              <a:t>10% validation</a:t>
            </a:r>
          </a:p>
          <a:p>
            <a:r>
              <a:rPr lang="en-US" dirty="0">
                <a:solidFill>
                  <a:schemeClr val="tx1"/>
                </a:solidFill>
                <a:latin typeface="Aptos" panose="020B0004020202020204" pitchFamily="34" charset="0"/>
              </a:rPr>
              <a:t>10% testing</a:t>
            </a:r>
          </a:p>
          <a:p>
            <a:pPr marL="36900" indent="0">
              <a:buFont typeface="Wingdings 2" charset="2"/>
              <a:buNone/>
            </a:pPr>
            <a:endParaRPr lang="en-US" dirty="0">
              <a:solidFill>
                <a:schemeClr val="tx1"/>
              </a:solidFill>
              <a:latin typeface="Aptos" panose="020B0004020202020204" pitchFamily="34" charset="0"/>
            </a:endParaRPr>
          </a:p>
        </p:txBody>
      </p:sp>
      <p:pic>
        <p:nvPicPr>
          <p:cNvPr id="7" name="Picture 6" descr="A graph of a number of graphs&#10;&#10;AI-generated content may be incorrect.">
            <a:extLst>
              <a:ext uri="{FF2B5EF4-FFF2-40B4-BE49-F238E27FC236}">
                <a16:creationId xmlns:a16="http://schemas.microsoft.com/office/drawing/2014/main" id="{ADF2F5C6-239E-4888-17D5-4132BE5F41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7634" y="4016981"/>
            <a:ext cx="5353867" cy="2676540"/>
          </a:xfrm>
          <a:prstGeom prst="rect">
            <a:avLst/>
          </a:prstGeom>
        </p:spPr>
      </p:pic>
      <p:pic>
        <p:nvPicPr>
          <p:cNvPr id="8" name="Picture 7" descr="A blue squares with black text&#10;&#10;AI-generated content may be incorrect.">
            <a:extLst>
              <a:ext uri="{FF2B5EF4-FFF2-40B4-BE49-F238E27FC236}">
                <a16:creationId xmlns:a16="http://schemas.microsoft.com/office/drawing/2014/main" id="{56C38E01-3AE7-DD52-D63E-0AFE9D7DC0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1501" y="4021326"/>
            <a:ext cx="3563101" cy="2672195"/>
          </a:xfrm>
          <a:prstGeom prst="rect">
            <a:avLst/>
          </a:prstGeom>
        </p:spPr>
      </p:pic>
    </p:spTree>
    <p:extLst>
      <p:ext uri="{BB962C8B-B14F-4D97-AF65-F5344CB8AC3E}">
        <p14:creationId xmlns:p14="http://schemas.microsoft.com/office/powerpoint/2010/main" val="4101614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616CDA-83D2-112F-7ED6-DF5A2EB312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2B4BE3-88BB-7F69-4DC8-942D0160AF3F}"/>
              </a:ext>
            </a:extLst>
          </p:cNvPr>
          <p:cNvSpPr>
            <a:spLocks noGrp="1"/>
          </p:cNvSpPr>
          <p:nvPr>
            <p:ph type="title"/>
          </p:nvPr>
        </p:nvSpPr>
        <p:spPr>
          <a:xfrm>
            <a:off x="913794" y="164479"/>
            <a:ext cx="10353762" cy="970450"/>
          </a:xfrm>
        </p:spPr>
        <p:txBody>
          <a:bodyPr>
            <a:normAutofit fontScale="90000"/>
          </a:bodyPr>
          <a:lstStyle/>
          <a:p>
            <a:r>
              <a:rPr lang="en-US"/>
              <a:t>Methodology</a:t>
            </a:r>
            <a:br>
              <a:rPr lang="en-US"/>
            </a:br>
            <a:r>
              <a:rPr lang="en-US"/>
              <a:t>Anatomical Landmark Detection</a:t>
            </a:r>
            <a:endParaRPr lang="en-US" dirty="0"/>
          </a:p>
        </p:txBody>
      </p:sp>
      <p:sp>
        <p:nvSpPr>
          <p:cNvPr id="5" name="Content Placeholder 2">
            <a:extLst>
              <a:ext uri="{FF2B5EF4-FFF2-40B4-BE49-F238E27FC236}">
                <a16:creationId xmlns:a16="http://schemas.microsoft.com/office/drawing/2014/main" id="{C552E0F2-BDBE-C8A4-EA86-80B6AFA105D9}"/>
              </a:ext>
            </a:extLst>
          </p:cNvPr>
          <p:cNvSpPr>
            <a:spLocks noGrp="1"/>
          </p:cNvSpPr>
          <p:nvPr>
            <p:ph idx="1"/>
          </p:nvPr>
        </p:nvSpPr>
        <p:spPr>
          <a:xfrm>
            <a:off x="467813" y="1760219"/>
            <a:ext cx="5353867" cy="1668781"/>
          </a:xfrm>
        </p:spPr>
        <p:txBody>
          <a:bodyPr>
            <a:normAutofit/>
          </a:bodyPr>
          <a:lstStyle/>
          <a:p>
            <a:pPr marL="36900" indent="0">
              <a:buNone/>
            </a:pPr>
            <a:r>
              <a:rPr lang="en-US" dirty="0">
                <a:solidFill>
                  <a:schemeClr val="tx1"/>
                </a:solidFill>
                <a:latin typeface="Aptos" panose="020B0004020202020204" pitchFamily="34" charset="0"/>
              </a:rPr>
              <a:t>90 degree detector model training and results:</a:t>
            </a:r>
          </a:p>
          <a:p>
            <a:r>
              <a:rPr lang="en-US" dirty="0">
                <a:solidFill>
                  <a:schemeClr val="tx1"/>
                </a:solidFill>
                <a:latin typeface="Aptos" panose="020B0004020202020204" pitchFamily="34" charset="0"/>
              </a:rPr>
              <a:t>25 epochs</a:t>
            </a:r>
          </a:p>
          <a:p>
            <a:r>
              <a:rPr lang="en-US" dirty="0">
                <a:solidFill>
                  <a:schemeClr val="tx1"/>
                </a:solidFill>
                <a:latin typeface="Aptos" panose="020B0004020202020204" pitchFamily="34" charset="0"/>
              </a:rPr>
              <a:t>148 labeled images</a:t>
            </a:r>
          </a:p>
          <a:p>
            <a:pPr marL="36900" indent="0">
              <a:buNone/>
            </a:pPr>
            <a:endParaRPr lang="en-US" dirty="0">
              <a:solidFill>
                <a:schemeClr val="tx1"/>
              </a:solidFill>
              <a:latin typeface="Aptos" panose="020B0004020202020204" pitchFamily="34" charset="0"/>
            </a:endParaRPr>
          </a:p>
        </p:txBody>
      </p:sp>
      <p:sp>
        <p:nvSpPr>
          <p:cNvPr id="3" name="Content Placeholder 2">
            <a:extLst>
              <a:ext uri="{FF2B5EF4-FFF2-40B4-BE49-F238E27FC236}">
                <a16:creationId xmlns:a16="http://schemas.microsoft.com/office/drawing/2014/main" id="{1FCBFE35-C7A5-E47E-4C85-6FA29B2C84E9}"/>
              </a:ext>
            </a:extLst>
          </p:cNvPr>
          <p:cNvSpPr txBox="1">
            <a:spLocks/>
          </p:cNvSpPr>
          <p:nvPr/>
        </p:nvSpPr>
        <p:spPr>
          <a:xfrm>
            <a:off x="6055476" y="1760219"/>
            <a:ext cx="5212080" cy="183642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en-US" dirty="0">
                <a:solidFill>
                  <a:schemeClr val="tx1"/>
                </a:solidFill>
                <a:latin typeface="Aptos" panose="020B0004020202020204" pitchFamily="34" charset="0"/>
              </a:rPr>
              <a:t>Dataset split:</a:t>
            </a:r>
          </a:p>
          <a:p>
            <a:r>
              <a:rPr lang="en-US" dirty="0">
                <a:solidFill>
                  <a:schemeClr val="tx1"/>
                </a:solidFill>
                <a:latin typeface="Aptos" panose="020B0004020202020204" pitchFamily="34" charset="0"/>
              </a:rPr>
              <a:t>80% training</a:t>
            </a:r>
          </a:p>
          <a:p>
            <a:r>
              <a:rPr lang="en-US" dirty="0">
                <a:solidFill>
                  <a:schemeClr val="tx1"/>
                </a:solidFill>
                <a:latin typeface="Aptos" panose="020B0004020202020204" pitchFamily="34" charset="0"/>
              </a:rPr>
              <a:t>10% validation</a:t>
            </a:r>
          </a:p>
          <a:p>
            <a:r>
              <a:rPr lang="en-US" dirty="0">
                <a:solidFill>
                  <a:schemeClr val="tx1"/>
                </a:solidFill>
                <a:latin typeface="Aptos" panose="020B0004020202020204" pitchFamily="34" charset="0"/>
              </a:rPr>
              <a:t>10% testing</a:t>
            </a:r>
          </a:p>
          <a:p>
            <a:pPr marL="36900" indent="0">
              <a:buFont typeface="Wingdings 2" charset="2"/>
              <a:buNone/>
            </a:pPr>
            <a:endParaRPr lang="en-US" dirty="0">
              <a:solidFill>
                <a:schemeClr val="tx1"/>
              </a:solidFill>
              <a:latin typeface="Aptos" panose="020B0004020202020204" pitchFamily="34" charset="0"/>
            </a:endParaRPr>
          </a:p>
        </p:txBody>
      </p:sp>
      <p:pic>
        <p:nvPicPr>
          <p:cNvPr id="4" name="Picture 3">
            <a:extLst>
              <a:ext uri="{FF2B5EF4-FFF2-40B4-BE49-F238E27FC236}">
                <a16:creationId xmlns:a16="http://schemas.microsoft.com/office/drawing/2014/main" id="{4156071A-F255-E509-1B38-8DB55726B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6326" y="4021326"/>
            <a:ext cx="5345176" cy="2672195"/>
          </a:xfrm>
          <a:prstGeom prst="rect">
            <a:avLst/>
          </a:prstGeom>
        </p:spPr>
      </p:pic>
      <p:pic>
        <p:nvPicPr>
          <p:cNvPr id="6" name="Picture 5" descr="A blue squares with black text&#10;&#10;AI-generated content may be incorrect.">
            <a:extLst>
              <a:ext uri="{FF2B5EF4-FFF2-40B4-BE49-F238E27FC236}">
                <a16:creationId xmlns:a16="http://schemas.microsoft.com/office/drawing/2014/main" id="{FB477811-A10F-547E-93DB-7AEE71BBD2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01563" y="4021325"/>
            <a:ext cx="3563103" cy="2672196"/>
          </a:xfrm>
          <a:prstGeom prst="rect">
            <a:avLst/>
          </a:prstGeom>
        </p:spPr>
      </p:pic>
    </p:spTree>
    <p:extLst>
      <p:ext uri="{BB962C8B-B14F-4D97-AF65-F5344CB8AC3E}">
        <p14:creationId xmlns:p14="http://schemas.microsoft.com/office/powerpoint/2010/main" val="33388397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382625-A26B-423E-7F7F-45FE4DFCDB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8341A6-5CAC-CD87-3002-589528EE42EA}"/>
              </a:ext>
            </a:extLst>
          </p:cNvPr>
          <p:cNvSpPr>
            <a:spLocks noGrp="1"/>
          </p:cNvSpPr>
          <p:nvPr>
            <p:ph type="title"/>
          </p:nvPr>
        </p:nvSpPr>
        <p:spPr>
          <a:xfrm>
            <a:off x="913794" y="164479"/>
            <a:ext cx="10353762" cy="970450"/>
          </a:xfrm>
        </p:spPr>
        <p:txBody>
          <a:bodyPr>
            <a:normAutofit fontScale="90000"/>
          </a:bodyPr>
          <a:lstStyle/>
          <a:p>
            <a:r>
              <a:rPr lang="en-US"/>
              <a:t>Methodology</a:t>
            </a:r>
            <a:br>
              <a:rPr lang="en-US"/>
            </a:br>
            <a:r>
              <a:rPr lang="en-US"/>
              <a:t>Anatomical Landmark Detection</a:t>
            </a:r>
            <a:endParaRPr lang="en-US" dirty="0"/>
          </a:p>
        </p:txBody>
      </p:sp>
      <p:sp>
        <p:nvSpPr>
          <p:cNvPr id="5" name="Content Placeholder 2">
            <a:extLst>
              <a:ext uri="{FF2B5EF4-FFF2-40B4-BE49-F238E27FC236}">
                <a16:creationId xmlns:a16="http://schemas.microsoft.com/office/drawing/2014/main" id="{DD9E0B21-3DAE-F80B-CFBD-3FAA6CA4FF8F}"/>
              </a:ext>
            </a:extLst>
          </p:cNvPr>
          <p:cNvSpPr>
            <a:spLocks noGrp="1"/>
          </p:cNvSpPr>
          <p:nvPr>
            <p:ph idx="1"/>
          </p:nvPr>
        </p:nvSpPr>
        <p:spPr>
          <a:xfrm>
            <a:off x="284933" y="1988819"/>
            <a:ext cx="6329227" cy="3543301"/>
          </a:xfrm>
        </p:spPr>
        <p:txBody>
          <a:bodyPr>
            <a:normAutofit/>
          </a:bodyPr>
          <a:lstStyle/>
          <a:p>
            <a:pPr marL="36900" indent="0">
              <a:buNone/>
            </a:pPr>
            <a:r>
              <a:rPr lang="en-US" sz="2400" dirty="0">
                <a:solidFill>
                  <a:schemeClr val="tx1"/>
                </a:solidFill>
                <a:latin typeface="Aptos" panose="020B0004020202020204" pitchFamily="34" charset="0"/>
              </a:rPr>
              <a:t>The frontal check ensures that both breasts and both armpits are present in the image</a:t>
            </a:r>
          </a:p>
          <a:p>
            <a:pPr marL="36900" indent="0">
              <a:buNone/>
            </a:pPr>
            <a:r>
              <a:rPr lang="en-US" sz="2400" dirty="0">
                <a:solidFill>
                  <a:schemeClr val="tx1"/>
                </a:solidFill>
                <a:latin typeface="Aptos" panose="020B0004020202020204" pitchFamily="34" charset="0"/>
              </a:rPr>
              <a:t>Nipples are not guarantied in breast thermal images, so if they are absent, virtual nipples are generated based on the position and size of the breasts</a:t>
            </a:r>
          </a:p>
          <a:p>
            <a:pPr marL="36900" indent="0">
              <a:buNone/>
            </a:pPr>
            <a:r>
              <a:rPr lang="en-US" sz="2400" dirty="0">
                <a:solidFill>
                  <a:schemeClr val="tx1"/>
                </a:solidFill>
                <a:latin typeface="Aptos" panose="020B0004020202020204" pitchFamily="34" charset="0"/>
              </a:rPr>
              <a:t>After all detections are made and evaluated, their positions are used to calculate metrics</a:t>
            </a:r>
          </a:p>
        </p:txBody>
      </p:sp>
      <p:grpSp>
        <p:nvGrpSpPr>
          <p:cNvPr id="7" name="Group 6">
            <a:extLst>
              <a:ext uri="{FF2B5EF4-FFF2-40B4-BE49-F238E27FC236}">
                <a16:creationId xmlns:a16="http://schemas.microsoft.com/office/drawing/2014/main" id="{13D01C96-7EE7-97EB-9B19-08583C00C0EF}"/>
              </a:ext>
            </a:extLst>
          </p:cNvPr>
          <p:cNvGrpSpPr/>
          <p:nvPr/>
        </p:nvGrpSpPr>
        <p:grpSpPr>
          <a:xfrm>
            <a:off x="7015027" y="1988819"/>
            <a:ext cx="4892040" cy="1851661"/>
            <a:chOff x="0" y="0"/>
            <a:chExt cx="3964305" cy="1439545"/>
          </a:xfrm>
        </p:grpSpPr>
        <p:pic>
          <p:nvPicPr>
            <p:cNvPr id="8" name="Picture 7">
              <a:extLst>
                <a:ext uri="{FF2B5EF4-FFF2-40B4-BE49-F238E27FC236}">
                  <a16:creationId xmlns:a16="http://schemas.microsoft.com/office/drawing/2014/main" id="{198C2DA7-BE1B-5D5B-663C-0AB85177DF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2160" y="0"/>
              <a:ext cx="1922145" cy="1439545"/>
            </a:xfrm>
            <a:prstGeom prst="rect">
              <a:avLst/>
            </a:prstGeom>
          </p:spPr>
        </p:pic>
        <p:pic>
          <p:nvPicPr>
            <p:cNvPr id="9" name="Picture 8" descr="A close-up of a chest&#10;&#10;AI-generated content may be incorrect.">
              <a:extLst>
                <a:ext uri="{FF2B5EF4-FFF2-40B4-BE49-F238E27FC236}">
                  <a16:creationId xmlns:a16="http://schemas.microsoft.com/office/drawing/2014/main" id="{002D6132-A410-218B-01B3-03633AFBAA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922145" cy="1439545"/>
            </a:xfrm>
            <a:prstGeom prst="rect">
              <a:avLst/>
            </a:prstGeom>
          </p:spPr>
        </p:pic>
      </p:grpSp>
      <p:grpSp>
        <p:nvGrpSpPr>
          <p:cNvPr id="10" name="Group 9">
            <a:extLst>
              <a:ext uri="{FF2B5EF4-FFF2-40B4-BE49-F238E27FC236}">
                <a16:creationId xmlns:a16="http://schemas.microsoft.com/office/drawing/2014/main" id="{6E41FC07-9F3E-0122-614E-042C8C007DB7}"/>
              </a:ext>
            </a:extLst>
          </p:cNvPr>
          <p:cNvGrpSpPr/>
          <p:nvPr/>
        </p:nvGrpSpPr>
        <p:grpSpPr>
          <a:xfrm>
            <a:off x="7015027" y="4050347"/>
            <a:ext cx="4892040" cy="1851661"/>
            <a:chOff x="0" y="0"/>
            <a:chExt cx="3960495" cy="1439545"/>
          </a:xfrm>
        </p:grpSpPr>
        <p:pic>
          <p:nvPicPr>
            <p:cNvPr id="11" name="Picture 10" descr="A close-up of a chest&#10;&#10;AI-generated content may be incorrect.">
              <a:extLst>
                <a:ext uri="{FF2B5EF4-FFF2-40B4-BE49-F238E27FC236}">
                  <a16:creationId xmlns:a16="http://schemas.microsoft.com/office/drawing/2014/main" id="{AEAFA12C-49CC-6FF3-558B-45DB9C2D67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918335" cy="1439545"/>
            </a:xfrm>
            <a:prstGeom prst="rect">
              <a:avLst/>
            </a:prstGeom>
          </p:spPr>
        </p:pic>
        <p:pic>
          <p:nvPicPr>
            <p:cNvPr id="12" name="Picture 11" descr="A close-up of a body&#10;&#10;AI-generated content may be incorrect.">
              <a:extLst>
                <a:ext uri="{FF2B5EF4-FFF2-40B4-BE49-F238E27FC236}">
                  <a16:creationId xmlns:a16="http://schemas.microsoft.com/office/drawing/2014/main" id="{03CA4E5D-AD98-47D6-2022-55ED513838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42160" y="0"/>
              <a:ext cx="1918335" cy="1439545"/>
            </a:xfrm>
            <a:prstGeom prst="rect">
              <a:avLst/>
            </a:prstGeom>
          </p:spPr>
        </p:pic>
      </p:grpSp>
    </p:spTree>
    <p:extLst>
      <p:ext uri="{BB962C8B-B14F-4D97-AF65-F5344CB8AC3E}">
        <p14:creationId xmlns:p14="http://schemas.microsoft.com/office/powerpoint/2010/main" val="27250195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8D96A-0ADB-54B5-0702-EB8DD274AA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ED0CB3-47B4-D43B-248E-0DC02957F4E5}"/>
              </a:ext>
            </a:extLst>
          </p:cNvPr>
          <p:cNvSpPr>
            <a:spLocks noGrp="1"/>
          </p:cNvSpPr>
          <p:nvPr>
            <p:ph type="title"/>
          </p:nvPr>
        </p:nvSpPr>
        <p:spPr>
          <a:xfrm>
            <a:off x="913794" y="164479"/>
            <a:ext cx="10353762" cy="970450"/>
          </a:xfrm>
        </p:spPr>
        <p:txBody>
          <a:bodyPr>
            <a:normAutofit fontScale="90000"/>
          </a:bodyPr>
          <a:lstStyle/>
          <a:p>
            <a:r>
              <a:rPr lang="en-US"/>
              <a:t>Methodology</a:t>
            </a:r>
            <a:br>
              <a:rPr lang="en-US"/>
            </a:br>
            <a:r>
              <a:rPr lang="en-US"/>
              <a:t>Anatomical Landmark Detection</a:t>
            </a:r>
            <a:endParaRPr lang="en-US" dirty="0"/>
          </a:p>
        </p:txBody>
      </p:sp>
      <p:sp>
        <p:nvSpPr>
          <p:cNvPr id="5" name="Content Placeholder 2">
            <a:extLst>
              <a:ext uri="{FF2B5EF4-FFF2-40B4-BE49-F238E27FC236}">
                <a16:creationId xmlns:a16="http://schemas.microsoft.com/office/drawing/2014/main" id="{712DB42A-5722-6905-E2DB-30E4BDD3FE1B}"/>
              </a:ext>
            </a:extLst>
          </p:cNvPr>
          <p:cNvSpPr>
            <a:spLocks noGrp="1"/>
          </p:cNvSpPr>
          <p:nvPr>
            <p:ph idx="1"/>
          </p:nvPr>
        </p:nvSpPr>
        <p:spPr>
          <a:xfrm>
            <a:off x="284933" y="1988819"/>
            <a:ext cx="5323387" cy="4335781"/>
          </a:xfrm>
        </p:spPr>
        <p:txBody>
          <a:bodyPr>
            <a:normAutofit lnSpcReduction="10000"/>
          </a:bodyPr>
          <a:lstStyle/>
          <a:p>
            <a:pPr marL="36900" indent="0">
              <a:buNone/>
            </a:pPr>
            <a:r>
              <a:rPr lang="en-US" sz="2400" dirty="0">
                <a:solidFill>
                  <a:schemeClr val="tx1"/>
                </a:solidFill>
                <a:latin typeface="Aptos" panose="020B0004020202020204" pitchFamily="34" charset="0"/>
              </a:rPr>
              <a:t>The metrics calculated:</a:t>
            </a:r>
          </a:p>
          <a:p>
            <a:pPr lvl="0"/>
            <a:r>
              <a:rPr lang="en-US" dirty="0">
                <a:solidFill>
                  <a:schemeClr val="tx1"/>
                </a:solidFill>
                <a:effectLst/>
                <a:latin typeface="Aptos" panose="020B0004020202020204" pitchFamily="34" charset="0"/>
              </a:rPr>
              <a:t>Breast distance to image width ratio</a:t>
            </a:r>
          </a:p>
          <a:p>
            <a:pPr lvl="0"/>
            <a:r>
              <a:rPr lang="en-US" dirty="0">
                <a:solidFill>
                  <a:schemeClr val="tx1"/>
                </a:solidFill>
                <a:effectLst/>
                <a:latin typeface="Aptos" panose="020B0004020202020204" pitchFamily="34" charset="0"/>
              </a:rPr>
              <a:t>Armpit distance to image width ratio</a:t>
            </a:r>
          </a:p>
          <a:p>
            <a:pPr lvl="0"/>
            <a:r>
              <a:rPr lang="en-US" dirty="0">
                <a:solidFill>
                  <a:schemeClr val="tx1"/>
                </a:solidFill>
                <a:effectLst/>
                <a:latin typeface="Aptos" panose="020B0004020202020204" pitchFamily="34" charset="0"/>
              </a:rPr>
              <a:t>Armpits distance to Breasts distance ratio</a:t>
            </a:r>
          </a:p>
          <a:p>
            <a:pPr lvl="0"/>
            <a:r>
              <a:rPr lang="en-US" dirty="0">
                <a:solidFill>
                  <a:schemeClr val="tx1"/>
                </a:solidFill>
                <a:effectLst/>
                <a:latin typeface="Aptos" panose="020B0004020202020204" pitchFamily="34" charset="0"/>
              </a:rPr>
              <a:t>Nipple midline point offset (x-axis)</a:t>
            </a:r>
          </a:p>
          <a:p>
            <a:pPr lvl="0"/>
            <a:r>
              <a:rPr lang="en-US" dirty="0">
                <a:solidFill>
                  <a:schemeClr val="tx1"/>
                </a:solidFill>
                <a:effectLst/>
                <a:latin typeface="Aptos" panose="020B0004020202020204" pitchFamily="34" charset="0"/>
              </a:rPr>
              <a:t>Armpit midline point offset (x-axis)</a:t>
            </a:r>
          </a:p>
          <a:p>
            <a:pPr lvl="0"/>
            <a:r>
              <a:rPr lang="en-US" dirty="0">
                <a:solidFill>
                  <a:schemeClr val="tx1"/>
                </a:solidFill>
                <a:effectLst/>
                <a:latin typeface="Aptos" panose="020B0004020202020204" pitchFamily="34" charset="0"/>
              </a:rPr>
              <a:t>Nipple to armpit midpoint offset (x-axis)</a:t>
            </a:r>
          </a:p>
          <a:p>
            <a:pPr lvl="0"/>
            <a:r>
              <a:rPr lang="en-US" dirty="0">
                <a:solidFill>
                  <a:schemeClr val="tx1"/>
                </a:solidFill>
                <a:effectLst/>
                <a:latin typeface="Aptos" panose="020B0004020202020204" pitchFamily="34" charset="0"/>
              </a:rPr>
              <a:t>Nipple angle</a:t>
            </a:r>
          </a:p>
          <a:p>
            <a:pPr lvl="0"/>
            <a:r>
              <a:rPr lang="en-US" dirty="0">
                <a:solidFill>
                  <a:schemeClr val="tx1"/>
                </a:solidFill>
                <a:effectLst/>
                <a:latin typeface="Aptos" panose="020B0004020202020204" pitchFamily="34" charset="0"/>
              </a:rPr>
              <a:t>Armpit angle</a:t>
            </a:r>
          </a:p>
          <a:p>
            <a:pPr lvl="0"/>
            <a:r>
              <a:rPr lang="en-US" dirty="0">
                <a:solidFill>
                  <a:schemeClr val="tx1"/>
                </a:solidFill>
                <a:effectLst/>
                <a:latin typeface="Aptos" panose="020B0004020202020204" pitchFamily="34" charset="0"/>
              </a:rPr>
              <a:t>Nipples and armpits angle difference</a:t>
            </a:r>
          </a:p>
          <a:p>
            <a:pPr marL="36900" indent="0">
              <a:buNone/>
            </a:pPr>
            <a:endParaRPr lang="en-US" sz="2400" dirty="0">
              <a:solidFill>
                <a:schemeClr val="tx1"/>
              </a:solidFill>
              <a:latin typeface="Aptos" panose="020B0004020202020204" pitchFamily="34" charset="0"/>
            </a:endParaRPr>
          </a:p>
        </p:txBody>
      </p:sp>
      <p:pic>
        <p:nvPicPr>
          <p:cNvPr id="13" name="Picture 12" descr="A close-up of a mannequin&#10;&#10;AI-generated content may be incorrect.">
            <a:extLst>
              <a:ext uri="{FF2B5EF4-FFF2-40B4-BE49-F238E27FC236}">
                <a16:creationId xmlns:a16="http://schemas.microsoft.com/office/drawing/2014/main" id="{E0BFFE8F-49B9-1498-D27E-A6598A66064D}"/>
              </a:ext>
            </a:extLst>
          </p:cNvPr>
          <p:cNvPicPr>
            <a:picLocks noChangeAspect="1"/>
          </p:cNvPicPr>
          <p:nvPr/>
        </p:nvPicPr>
        <p:blipFill>
          <a:blip r:embed="rId2"/>
          <a:stretch>
            <a:fillRect/>
          </a:stretch>
        </p:blipFill>
        <p:spPr>
          <a:xfrm>
            <a:off x="8684214" y="3696154"/>
            <a:ext cx="2963602" cy="2229965"/>
          </a:xfrm>
          <a:prstGeom prst="rect">
            <a:avLst/>
          </a:prstGeom>
        </p:spPr>
      </p:pic>
      <p:pic>
        <p:nvPicPr>
          <p:cNvPr id="17" name="Picture 16" descr="A close up of a body&#10;&#10;AI-generated content may be incorrect.">
            <a:extLst>
              <a:ext uri="{FF2B5EF4-FFF2-40B4-BE49-F238E27FC236}">
                <a16:creationId xmlns:a16="http://schemas.microsoft.com/office/drawing/2014/main" id="{CBF407E4-E8C0-8811-8A5A-54FE109AFA82}"/>
              </a:ext>
            </a:extLst>
          </p:cNvPr>
          <p:cNvPicPr>
            <a:picLocks noChangeAspect="1"/>
          </p:cNvPicPr>
          <p:nvPr/>
        </p:nvPicPr>
        <p:blipFill>
          <a:blip r:embed="rId3"/>
          <a:stretch>
            <a:fillRect/>
          </a:stretch>
        </p:blipFill>
        <p:spPr>
          <a:xfrm>
            <a:off x="5720612" y="3716098"/>
            <a:ext cx="2963602" cy="2210021"/>
          </a:xfrm>
          <a:prstGeom prst="rect">
            <a:avLst/>
          </a:prstGeom>
        </p:spPr>
      </p:pic>
    </p:spTree>
    <p:extLst>
      <p:ext uri="{BB962C8B-B14F-4D97-AF65-F5344CB8AC3E}">
        <p14:creationId xmlns:p14="http://schemas.microsoft.com/office/powerpoint/2010/main" val="34823318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C499B-94B9-FC7C-62B5-F826966D62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F8CBF6-025C-13FB-FA6B-481B661E8500}"/>
              </a:ext>
            </a:extLst>
          </p:cNvPr>
          <p:cNvSpPr>
            <a:spLocks noGrp="1"/>
          </p:cNvSpPr>
          <p:nvPr>
            <p:ph type="title"/>
          </p:nvPr>
        </p:nvSpPr>
        <p:spPr>
          <a:xfrm>
            <a:off x="913794" y="164479"/>
            <a:ext cx="10353762" cy="970450"/>
          </a:xfrm>
        </p:spPr>
        <p:txBody>
          <a:bodyPr>
            <a:normAutofit fontScale="90000"/>
          </a:bodyPr>
          <a:lstStyle/>
          <a:p>
            <a:r>
              <a:rPr lang="en-US"/>
              <a:t>Methodology</a:t>
            </a:r>
            <a:br>
              <a:rPr lang="en-US"/>
            </a:br>
            <a:r>
              <a:rPr lang="en-US"/>
              <a:t>Anatomical Landmark Detection</a:t>
            </a:r>
            <a:endParaRPr lang="en-US" dirty="0"/>
          </a:p>
        </p:txBody>
      </p:sp>
      <p:sp>
        <p:nvSpPr>
          <p:cNvPr id="5" name="Content Placeholder 2">
            <a:extLst>
              <a:ext uri="{FF2B5EF4-FFF2-40B4-BE49-F238E27FC236}">
                <a16:creationId xmlns:a16="http://schemas.microsoft.com/office/drawing/2014/main" id="{D90A2E41-ACFD-C24F-874E-106954E067AE}"/>
              </a:ext>
            </a:extLst>
          </p:cNvPr>
          <p:cNvSpPr>
            <a:spLocks noGrp="1"/>
          </p:cNvSpPr>
          <p:nvPr>
            <p:ph idx="1"/>
          </p:nvPr>
        </p:nvSpPr>
        <p:spPr>
          <a:xfrm>
            <a:off x="284933" y="1988819"/>
            <a:ext cx="6329227" cy="3543301"/>
          </a:xfrm>
        </p:spPr>
        <p:txBody>
          <a:bodyPr>
            <a:normAutofit lnSpcReduction="10000"/>
          </a:bodyPr>
          <a:lstStyle/>
          <a:p>
            <a:pPr marL="36900" indent="0">
              <a:buNone/>
            </a:pPr>
            <a:r>
              <a:rPr lang="en-US" sz="2400" dirty="0">
                <a:solidFill>
                  <a:schemeClr val="tx1"/>
                </a:solidFill>
                <a:latin typeface="Aptos" panose="020B0004020202020204" pitchFamily="34" charset="0"/>
              </a:rPr>
              <a:t>The 45-degree check ensures that both breasts and the only visible armpit are present in the image.</a:t>
            </a:r>
          </a:p>
          <a:p>
            <a:pPr marL="36900" indent="0">
              <a:buNone/>
            </a:pPr>
            <a:r>
              <a:rPr lang="en-US" sz="2400" dirty="0">
                <a:solidFill>
                  <a:schemeClr val="tx1"/>
                </a:solidFill>
                <a:latin typeface="Aptos" panose="020B0004020202020204" pitchFamily="34" charset="0"/>
              </a:rPr>
              <a:t>Again, nipples are not guarantied in breast thermal images, so if they are absent, virtual nipples are generated based on the position and size of the breasts</a:t>
            </a:r>
          </a:p>
          <a:p>
            <a:pPr marL="36900" indent="0">
              <a:buNone/>
            </a:pPr>
            <a:r>
              <a:rPr lang="en-US" sz="2400" dirty="0">
                <a:solidFill>
                  <a:schemeClr val="tx1"/>
                </a:solidFill>
                <a:latin typeface="Aptos" panose="020B0004020202020204" pitchFamily="34" charset="0"/>
              </a:rPr>
              <a:t>After all detections are made and evaluated, their positions are used to calculate metrics</a:t>
            </a:r>
          </a:p>
        </p:txBody>
      </p:sp>
      <p:pic>
        <p:nvPicPr>
          <p:cNvPr id="3" name="Picture 2" descr="A close-up of a person's chest&#10;&#10;AI-generated content may be incorrect.">
            <a:extLst>
              <a:ext uri="{FF2B5EF4-FFF2-40B4-BE49-F238E27FC236}">
                <a16:creationId xmlns:a16="http://schemas.microsoft.com/office/drawing/2014/main" id="{9DE3676E-577C-1363-E926-68D0FFCC8E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0652" y="1619674"/>
            <a:ext cx="3181668" cy="2384778"/>
          </a:xfrm>
          <a:prstGeom prst="rect">
            <a:avLst/>
          </a:prstGeom>
        </p:spPr>
      </p:pic>
      <p:pic>
        <p:nvPicPr>
          <p:cNvPr id="4" name="Picture 3" descr="A close-up of a person's chest&#10;&#10;AI-generated content may be incorrect.">
            <a:extLst>
              <a:ext uri="{FF2B5EF4-FFF2-40B4-BE49-F238E27FC236}">
                <a16:creationId xmlns:a16="http://schemas.microsoft.com/office/drawing/2014/main" id="{EAE002A4-9A83-4BB9-CFDA-D34EECA73A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60652" y="4004452"/>
            <a:ext cx="3181668" cy="2384778"/>
          </a:xfrm>
          <a:prstGeom prst="rect">
            <a:avLst/>
          </a:prstGeom>
        </p:spPr>
      </p:pic>
    </p:spTree>
    <p:extLst>
      <p:ext uri="{BB962C8B-B14F-4D97-AF65-F5344CB8AC3E}">
        <p14:creationId xmlns:p14="http://schemas.microsoft.com/office/powerpoint/2010/main" val="33521798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C6C31-08D9-5F97-7B3D-3AEEEA1FE0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DA8CD9-EE2D-0DAE-2296-CA6808F4C14F}"/>
              </a:ext>
            </a:extLst>
          </p:cNvPr>
          <p:cNvSpPr>
            <a:spLocks noGrp="1"/>
          </p:cNvSpPr>
          <p:nvPr>
            <p:ph type="title"/>
          </p:nvPr>
        </p:nvSpPr>
        <p:spPr>
          <a:xfrm>
            <a:off x="913794" y="164479"/>
            <a:ext cx="10353762" cy="970450"/>
          </a:xfrm>
        </p:spPr>
        <p:txBody>
          <a:bodyPr>
            <a:normAutofit fontScale="90000"/>
          </a:bodyPr>
          <a:lstStyle/>
          <a:p>
            <a:r>
              <a:rPr lang="en-US"/>
              <a:t>Methodology</a:t>
            </a:r>
            <a:br>
              <a:rPr lang="en-US"/>
            </a:br>
            <a:r>
              <a:rPr lang="en-US"/>
              <a:t>Anatomical Landmark Detection</a:t>
            </a:r>
            <a:endParaRPr lang="en-US" dirty="0"/>
          </a:p>
        </p:txBody>
      </p:sp>
      <p:sp>
        <p:nvSpPr>
          <p:cNvPr id="5" name="Content Placeholder 2">
            <a:extLst>
              <a:ext uri="{FF2B5EF4-FFF2-40B4-BE49-F238E27FC236}">
                <a16:creationId xmlns:a16="http://schemas.microsoft.com/office/drawing/2014/main" id="{F6333F4B-357D-07CB-2603-5E250C01D568}"/>
              </a:ext>
            </a:extLst>
          </p:cNvPr>
          <p:cNvSpPr>
            <a:spLocks noGrp="1"/>
          </p:cNvSpPr>
          <p:nvPr>
            <p:ph idx="1"/>
          </p:nvPr>
        </p:nvSpPr>
        <p:spPr>
          <a:xfrm>
            <a:off x="284933" y="1988819"/>
            <a:ext cx="5323387" cy="1440181"/>
          </a:xfrm>
        </p:spPr>
        <p:txBody>
          <a:bodyPr>
            <a:normAutofit/>
          </a:bodyPr>
          <a:lstStyle/>
          <a:p>
            <a:pPr marL="36900" indent="0">
              <a:buNone/>
            </a:pPr>
            <a:r>
              <a:rPr lang="en-US" sz="2400" dirty="0">
                <a:solidFill>
                  <a:schemeClr val="tx1"/>
                </a:solidFill>
                <a:latin typeface="Aptos" panose="020B0004020202020204" pitchFamily="34" charset="0"/>
              </a:rPr>
              <a:t>The metrics calculated:</a:t>
            </a:r>
          </a:p>
          <a:p>
            <a:pPr lvl="0"/>
            <a:r>
              <a:rPr lang="en-US" dirty="0">
                <a:solidFill>
                  <a:schemeClr val="tx1"/>
                </a:solidFill>
                <a:effectLst/>
              </a:rPr>
              <a:t>Nipple angle</a:t>
            </a:r>
          </a:p>
          <a:p>
            <a:pPr lvl="0"/>
            <a:r>
              <a:rPr lang="en-US" dirty="0">
                <a:solidFill>
                  <a:schemeClr val="tx1"/>
                </a:solidFill>
                <a:effectLst/>
              </a:rPr>
              <a:t>Nipple distance to image width ratio (x-axis)</a:t>
            </a:r>
          </a:p>
          <a:p>
            <a:pPr marL="36900" indent="0">
              <a:buNone/>
            </a:pPr>
            <a:endParaRPr lang="en-US" sz="2400" dirty="0">
              <a:solidFill>
                <a:schemeClr val="tx1"/>
              </a:solidFill>
              <a:latin typeface="Aptos" panose="020B0004020202020204" pitchFamily="34" charset="0"/>
            </a:endParaRPr>
          </a:p>
        </p:txBody>
      </p:sp>
      <p:pic>
        <p:nvPicPr>
          <p:cNvPr id="3" name="Picture 2" descr="A close-up of a person's chest&#10;&#10;AI-generated content may be incorrect.">
            <a:extLst>
              <a:ext uri="{FF2B5EF4-FFF2-40B4-BE49-F238E27FC236}">
                <a16:creationId xmlns:a16="http://schemas.microsoft.com/office/drawing/2014/main" id="{6C701323-1424-6AD4-28F9-F65906A8A2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1993" y="1988819"/>
            <a:ext cx="2492678" cy="1866901"/>
          </a:xfrm>
          <a:prstGeom prst="rect">
            <a:avLst/>
          </a:prstGeom>
        </p:spPr>
      </p:pic>
      <p:pic>
        <p:nvPicPr>
          <p:cNvPr id="4" name="Picture 3" descr="A close-up of a person's chest&#10;&#10;AI-generated content may be incorrect.">
            <a:extLst>
              <a:ext uri="{FF2B5EF4-FFF2-40B4-BE49-F238E27FC236}">
                <a16:creationId xmlns:a16="http://schemas.microsoft.com/office/drawing/2014/main" id="{CFBE2C56-BA3D-B2E8-EB72-3424AEA587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4022" y="1988819"/>
            <a:ext cx="2492678" cy="1866901"/>
          </a:xfrm>
          <a:prstGeom prst="rect">
            <a:avLst/>
          </a:prstGeom>
        </p:spPr>
      </p:pic>
      <p:pic>
        <p:nvPicPr>
          <p:cNvPr id="6" name="Picture 5">
            <a:extLst>
              <a:ext uri="{FF2B5EF4-FFF2-40B4-BE49-F238E27FC236}">
                <a16:creationId xmlns:a16="http://schemas.microsoft.com/office/drawing/2014/main" id="{061C8108-C662-C9FE-651C-33DA8C91BA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1993" y="4132263"/>
            <a:ext cx="2492679" cy="1866902"/>
          </a:xfrm>
          <a:prstGeom prst="rect">
            <a:avLst/>
          </a:prstGeom>
        </p:spPr>
      </p:pic>
      <p:pic>
        <p:nvPicPr>
          <p:cNvPr id="7" name="Picture 6" descr="A close-up of a person's chest&#10;&#10;AI-generated content may be incorrect.">
            <a:extLst>
              <a:ext uri="{FF2B5EF4-FFF2-40B4-BE49-F238E27FC236}">
                <a16:creationId xmlns:a16="http://schemas.microsoft.com/office/drawing/2014/main" id="{81C0F672-7CD9-3979-7B78-B702AE70AE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7832" y="4132263"/>
            <a:ext cx="2489384" cy="1866901"/>
          </a:xfrm>
          <a:prstGeom prst="rect">
            <a:avLst/>
          </a:prstGeom>
        </p:spPr>
      </p:pic>
    </p:spTree>
    <p:extLst>
      <p:ext uri="{BB962C8B-B14F-4D97-AF65-F5344CB8AC3E}">
        <p14:creationId xmlns:p14="http://schemas.microsoft.com/office/powerpoint/2010/main" val="3918232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a:extLst>
            <a:ext uri="{FF2B5EF4-FFF2-40B4-BE49-F238E27FC236}">
              <a16:creationId xmlns:a16="http://schemas.microsoft.com/office/drawing/2014/main" id="{CF78772B-F78D-AB27-2E32-D4B216AFDCB3}"/>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8B5DFD-8FC1-9B45-7C02-13A59107CAFC}"/>
              </a:ext>
            </a:extLst>
          </p:cNvPr>
          <p:cNvSpPr>
            <a:spLocks noGrp="1"/>
          </p:cNvSpPr>
          <p:nvPr>
            <p:ph type="title"/>
          </p:nvPr>
        </p:nvSpPr>
        <p:spPr>
          <a:xfrm>
            <a:off x="834013" y="1115568"/>
            <a:ext cx="3487616" cy="4626864"/>
          </a:xfrm>
        </p:spPr>
        <p:txBody>
          <a:bodyPr>
            <a:normAutofit/>
          </a:bodyPr>
          <a:lstStyle/>
          <a:p>
            <a:pPr algn="l"/>
            <a:r>
              <a:rPr lang="en-US" sz="3600" dirty="0" err="1"/>
              <a:t>MammoCheck</a:t>
            </a:r>
            <a:endParaRPr lang="en-US" sz="3600" dirty="0"/>
          </a:p>
        </p:txBody>
      </p:sp>
      <p:cxnSp>
        <p:nvCxnSpPr>
          <p:cNvPr id="10" name="Straight Connector 9">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37CBCE9-DD2E-E8DC-2021-6DD137BC79F0}"/>
              </a:ext>
            </a:extLst>
          </p:cNvPr>
          <p:cNvSpPr>
            <a:spLocks noGrp="1"/>
          </p:cNvSpPr>
          <p:nvPr>
            <p:ph idx="1"/>
          </p:nvPr>
        </p:nvSpPr>
        <p:spPr>
          <a:xfrm>
            <a:off x="5105398" y="1115568"/>
            <a:ext cx="6245352" cy="4626864"/>
          </a:xfrm>
        </p:spPr>
        <p:txBody>
          <a:bodyPr anchor="ctr">
            <a:noAutofit/>
          </a:bodyPr>
          <a:lstStyle/>
          <a:p>
            <a:pPr marL="36900" indent="0">
              <a:buNone/>
            </a:pPr>
            <a:r>
              <a:rPr lang="en-US" sz="2800" dirty="0" err="1">
                <a:latin typeface="Aptos" panose="020B0004020202020204" pitchFamily="34" charset="0"/>
              </a:rPr>
              <a:t>MammoCheck</a:t>
            </a:r>
            <a:r>
              <a:rPr lang="en-US" sz="2800" dirty="0">
                <a:latin typeface="Aptos" panose="020B0004020202020204" pitchFamily="34" charset="0"/>
              </a:rPr>
              <a:t> is a startup company developing an AI-based thermal breast cancer screening platform that will allow users to conduct breast cancer self-tests.</a:t>
            </a:r>
          </a:p>
          <a:p>
            <a:pPr marL="36900" indent="0">
              <a:buNone/>
            </a:pPr>
            <a:r>
              <a:rPr lang="en-US" sz="2800" dirty="0">
                <a:latin typeface="Aptos" panose="020B0004020202020204" pitchFamily="34" charset="0"/>
              </a:rPr>
              <a:t>Images are captured outside controlled laboratory environments, often by non-expert users at their homes.</a:t>
            </a:r>
          </a:p>
          <a:p>
            <a:pPr marL="36900" indent="0">
              <a:buNone/>
            </a:pPr>
            <a:r>
              <a:rPr lang="en-US" sz="2800" dirty="0">
                <a:latin typeface="Aptos" panose="020B0004020202020204" pitchFamily="34" charset="0"/>
              </a:rPr>
              <a:t>Without automated quality validation, unreliable images may reach the classifier and compromise system reliability.</a:t>
            </a:r>
          </a:p>
        </p:txBody>
      </p:sp>
    </p:spTree>
    <p:extLst>
      <p:ext uri="{BB962C8B-B14F-4D97-AF65-F5344CB8AC3E}">
        <p14:creationId xmlns:p14="http://schemas.microsoft.com/office/powerpoint/2010/main" val="12568350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13EF8-45EA-A05F-33F1-6733C7B9F8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95D8CB-2C09-2FE0-ED24-DAFBDEE3C172}"/>
              </a:ext>
            </a:extLst>
          </p:cNvPr>
          <p:cNvSpPr>
            <a:spLocks noGrp="1"/>
          </p:cNvSpPr>
          <p:nvPr>
            <p:ph type="title"/>
          </p:nvPr>
        </p:nvSpPr>
        <p:spPr>
          <a:xfrm>
            <a:off x="913794" y="164479"/>
            <a:ext cx="10353762" cy="970450"/>
          </a:xfrm>
        </p:spPr>
        <p:txBody>
          <a:bodyPr>
            <a:normAutofit fontScale="90000"/>
          </a:bodyPr>
          <a:lstStyle/>
          <a:p>
            <a:r>
              <a:rPr lang="en-US"/>
              <a:t>Methodology</a:t>
            </a:r>
            <a:br>
              <a:rPr lang="en-US"/>
            </a:br>
            <a:r>
              <a:rPr lang="en-US"/>
              <a:t>Anatomical Landmark Detection</a:t>
            </a:r>
            <a:endParaRPr lang="en-US" dirty="0"/>
          </a:p>
        </p:txBody>
      </p:sp>
      <p:sp>
        <p:nvSpPr>
          <p:cNvPr id="5" name="Content Placeholder 2">
            <a:extLst>
              <a:ext uri="{FF2B5EF4-FFF2-40B4-BE49-F238E27FC236}">
                <a16:creationId xmlns:a16="http://schemas.microsoft.com/office/drawing/2014/main" id="{C0E9EE2B-AF1F-8958-8532-B8528F1C6008}"/>
              </a:ext>
            </a:extLst>
          </p:cNvPr>
          <p:cNvSpPr>
            <a:spLocks noGrp="1"/>
          </p:cNvSpPr>
          <p:nvPr>
            <p:ph idx="1"/>
          </p:nvPr>
        </p:nvSpPr>
        <p:spPr>
          <a:xfrm>
            <a:off x="272865" y="1756727"/>
            <a:ext cx="5811067" cy="4076701"/>
          </a:xfrm>
        </p:spPr>
        <p:txBody>
          <a:bodyPr>
            <a:normAutofit/>
          </a:bodyPr>
          <a:lstStyle/>
          <a:p>
            <a:pPr marL="36900" indent="0">
              <a:buNone/>
            </a:pPr>
            <a:r>
              <a:rPr lang="en-US" sz="2400" dirty="0">
                <a:solidFill>
                  <a:schemeClr val="tx1"/>
                </a:solidFill>
                <a:latin typeface="Aptos" panose="020B0004020202020204" pitchFamily="34" charset="0"/>
              </a:rPr>
              <a:t>The 90-degree check ensures that the breast and armpit lie in expected regions in the image.</a:t>
            </a:r>
          </a:p>
          <a:p>
            <a:pPr marL="36900" indent="0">
              <a:buNone/>
            </a:pPr>
            <a:r>
              <a:rPr lang="en-US" sz="2400" dirty="0">
                <a:solidFill>
                  <a:schemeClr val="tx1"/>
                </a:solidFill>
                <a:latin typeface="Aptos" panose="020B0004020202020204" pitchFamily="34" charset="0"/>
              </a:rPr>
              <a:t>Nipples are not detected, as they are of no use</a:t>
            </a:r>
          </a:p>
          <a:p>
            <a:pPr marL="36900" indent="0">
              <a:buNone/>
            </a:pPr>
            <a:r>
              <a:rPr lang="en-US" sz="2400" dirty="0">
                <a:solidFill>
                  <a:schemeClr val="tx1"/>
                </a:solidFill>
                <a:latin typeface="Aptos" panose="020B0004020202020204" pitchFamily="34" charset="0"/>
              </a:rPr>
              <a:t>The position limitations are the only rules enforced by this version of the check, since no meaningful geometry can be formed using the detections.</a:t>
            </a:r>
          </a:p>
        </p:txBody>
      </p:sp>
      <p:grpSp>
        <p:nvGrpSpPr>
          <p:cNvPr id="6" name="Group 5">
            <a:extLst>
              <a:ext uri="{FF2B5EF4-FFF2-40B4-BE49-F238E27FC236}">
                <a16:creationId xmlns:a16="http://schemas.microsoft.com/office/drawing/2014/main" id="{ADF77320-543C-59C3-AEEF-6625904CF015}"/>
              </a:ext>
            </a:extLst>
          </p:cNvPr>
          <p:cNvGrpSpPr/>
          <p:nvPr/>
        </p:nvGrpSpPr>
        <p:grpSpPr>
          <a:xfrm>
            <a:off x="6360276" y="1756727"/>
            <a:ext cx="4907280" cy="3836353"/>
            <a:chOff x="0" y="0"/>
            <a:chExt cx="3960495" cy="2978785"/>
          </a:xfrm>
        </p:grpSpPr>
        <p:pic>
          <p:nvPicPr>
            <p:cNvPr id="7" name="Picture 6" descr="A close-up of a x-ray&#10;&#10;AI-generated content may be incorrect.">
              <a:extLst>
                <a:ext uri="{FF2B5EF4-FFF2-40B4-BE49-F238E27FC236}">
                  <a16:creationId xmlns:a16="http://schemas.microsoft.com/office/drawing/2014/main" id="{DEA76392-E7BD-B5BC-5750-317163120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918335" cy="1439545"/>
            </a:xfrm>
            <a:prstGeom prst="rect">
              <a:avLst/>
            </a:prstGeom>
          </p:spPr>
        </p:pic>
        <p:pic>
          <p:nvPicPr>
            <p:cNvPr id="8" name="Picture 7" descr="A close-up of a person's body&#10;&#10;AI-generated content may be incorrect.">
              <a:extLst>
                <a:ext uri="{FF2B5EF4-FFF2-40B4-BE49-F238E27FC236}">
                  <a16:creationId xmlns:a16="http://schemas.microsoft.com/office/drawing/2014/main" id="{8F48403B-96BC-7B43-A72E-D7E8E493F5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2160" y="0"/>
              <a:ext cx="1918335" cy="1439545"/>
            </a:xfrm>
            <a:prstGeom prst="rect">
              <a:avLst/>
            </a:prstGeom>
          </p:spPr>
        </p:pic>
        <p:pic>
          <p:nvPicPr>
            <p:cNvPr id="9" name="Picture 8" descr="A close-up of a person's chest&#10;&#10;AI-generated content may be incorrect.">
              <a:extLst>
                <a:ext uri="{FF2B5EF4-FFF2-40B4-BE49-F238E27FC236}">
                  <a16:creationId xmlns:a16="http://schemas.microsoft.com/office/drawing/2014/main" id="{D1D4B17E-DBFE-42D8-42C7-EF58C03249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39240"/>
              <a:ext cx="1918335" cy="1439545"/>
            </a:xfrm>
            <a:prstGeom prst="rect">
              <a:avLst/>
            </a:prstGeom>
          </p:spPr>
        </p:pic>
        <p:pic>
          <p:nvPicPr>
            <p:cNvPr id="10" name="Picture 9" descr="A close-up of a baby's body&#10;&#10;AI-generated content may be incorrect.">
              <a:extLst>
                <a:ext uri="{FF2B5EF4-FFF2-40B4-BE49-F238E27FC236}">
                  <a16:creationId xmlns:a16="http://schemas.microsoft.com/office/drawing/2014/main" id="{56B54092-6140-FAE3-E381-AB631169D9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42160" y="1539240"/>
              <a:ext cx="1918335" cy="1439545"/>
            </a:xfrm>
            <a:prstGeom prst="rect">
              <a:avLst/>
            </a:prstGeom>
          </p:spPr>
        </p:pic>
      </p:grpSp>
    </p:spTree>
    <p:extLst>
      <p:ext uri="{BB962C8B-B14F-4D97-AF65-F5344CB8AC3E}">
        <p14:creationId xmlns:p14="http://schemas.microsoft.com/office/powerpoint/2010/main" val="59938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8788BC-FD5E-8D2E-2808-3190E33BB5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6BFAD8-7801-D994-C149-48573F54F9A1}"/>
              </a:ext>
            </a:extLst>
          </p:cNvPr>
          <p:cNvSpPr>
            <a:spLocks noGrp="1"/>
          </p:cNvSpPr>
          <p:nvPr>
            <p:ph type="title"/>
          </p:nvPr>
        </p:nvSpPr>
        <p:spPr>
          <a:xfrm>
            <a:off x="913794" y="164479"/>
            <a:ext cx="10353762" cy="970450"/>
          </a:xfrm>
        </p:spPr>
        <p:txBody>
          <a:bodyPr>
            <a:normAutofit fontScale="90000"/>
          </a:bodyPr>
          <a:lstStyle/>
          <a:p>
            <a:r>
              <a:rPr lang="en-US"/>
              <a:t>Methodology</a:t>
            </a:r>
            <a:br>
              <a:rPr lang="en-US"/>
            </a:br>
            <a:r>
              <a:rPr lang="en-US"/>
              <a:t>Anatomical Landmark Detection</a:t>
            </a:r>
            <a:endParaRPr lang="en-US" dirty="0"/>
          </a:p>
        </p:txBody>
      </p:sp>
      <p:sp>
        <p:nvSpPr>
          <p:cNvPr id="5" name="Content Placeholder 2">
            <a:extLst>
              <a:ext uri="{FF2B5EF4-FFF2-40B4-BE49-F238E27FC236}">
                <a16:creationId xmlns:a16="http://schemas.microsoft.com/office/drawing/2014/main" id="{5703BAA6-78BB-4F34-4C90-93A3EFE3422B}"/>
              </a:ext>
            </a:extLst>
          </p:cNvPr>
          <p:cNvSpPr>
            <a:spLocks noGrp="1"/>
          </p:cNvSpPr>
          <p:nvPr>
            <p:ph idx="1"/>
          </p:nvPr>
        </p:nvSpPr>
        <p:spPr>
          <a:xfrm>
            <a:off x="196665" y="1253807"/>
            <a:ext cx="2455095" cy="498793"/>
          </a:xfrm>
        </p:spPr>
        <p:txBody>
          <a:bodyPr>
            <a:normAutofit/>
          </a:bodyPr>
          <a:lstStyle/>
          <a:p>
            <a:pPr marL="36900" indent="0">
              <a:buNone/>
            </a:pPr>
            <a:r>
              <a:rPr lang="en-US" sz="2400" dirty="0">
                <a:solidFill>
                  <a:schemeClr val="tx1"/>
                </a:solidFill>
                <a:latin typeface="Aptos" panose="020B0004020202020204" pitchFamily="34" charset="0"/>
              </a:rPr>
              <a:t>More examples:</a:t>
            </a:r>
          </a:p>
        </p:txBody>
      </p:sp>
      <p:pic>
        <p:nvPicPr>
          <p:cNvPr id="3" name="Picture 2" descr="A close up of a person's body&#10;&#10;AI-generated content may be incorrect.">
            <a:extLst>
              <a:ext uri="{FF2B5EF4-FFF2-40B4-BE49-F238E27FC236}">
                <a16:creationId xmlns:a16="http://schemas.microsoft.com/office/drawing/2014/main" id="{F3736C75-4037-2434-3052-A8A542915422}"/>
              </a:ext>
            </a:extLst>
          </p:cNvPr>
          <p:cNvPicPr>
            <a:picLocks noChangeAspect="1"/>
          </p:cNvPicPr>
          <p:nvPr/>
        </p:nvPicPr>
        <p:blipFill>
          <a:blip r:embed="rId2"/>
          <a:stretch>
            <a:fillRect/>
          </a:stretch>
        </p:blipFill>
        <p:spPr>
          <a:xfrm>
            <a:off x="2873764" y="1665379"/>
            <a:ext cx="6183419" cy="1149160"/>
          </a:xfrm>
          <a:prstGeom prst="rect">
            <a:avLst/>
          </a:prstGeom>
        </p:spPr>
      </p:pic>
      <p:pic>
        <p:nvPicPr>
          <p:cNvPr id="4" name="Picture 3" descr="A collage of a person's chest&#10;&#10;AI-generated content may be incorrect.">
            <a:extLst>
              <a:ext uri="{FF2B5EF4-FFF2-40B4-BE49-F238E27FC236}">
                <a16:creationId xmlns:a16="http://schemas.microsoft.com/office/drawing/2014/main" id="{DEE41146-DA87-5E19-A2CC-207CB38CF27B}"/>
              </a:ext>
            </a:extLst>
          </p:cNvPr>
          <p:cNvPicPr>
            <a:picLocks noChangeAspect="1"/>
          </p:cNvPicPr>
          <p:nvPr/>
        </p:nvPicPr>
        <p:blipFill>
          <a:blip r:embed="rId3"/>
          <a:stretch>
            <a:fillRect/>
          </a:stretch>
        </p:blipFill>
        <p:spPr>
          <a:xfrm>
            <a:off x="2873766" y="2816465"/>
            <a:ext cx="6183417" cy="1143000"/>
          </a:xfrm>
          <a:prstGeom prst="rect">
            <a:avLst/>
          </a:prstGeom>
        </p:spPr>
      </p:pic>
      <p:pic>
        <p:nvPicPr>
          <p:cNvPr id="11" name="Picture 10" descr="A close up of a person's body&#10;&#10;AI-generated content may be incorrect.">
            <a:extLst>
              <a:ext uri="{FF2B5EF4-FFF2-40B4-BE49-F238E27FC236}">
                <a16:creationId xmlns:a16="http://schemas.microsoft.com/office/drawing/2014/main" id="{2B099D3D-BEA9-3B9C-BDF1-A97FDB89E16A}"/>
              </a:ext>
            </a:extLst>
          </p:cNvPr>
          <p:cNvPicPr>
            <a:picLocks noChangeAspect="1"/>
          </p:cNvPicPr>
          <p:nvPr/>
        </p:nvPicPr>
        <p:blipFill>
          <a:blip r:embed="rId4"/>
          <a:stretch>
            <a:fillRect/>
          </a:stretch>
        </p:blipFill>
        <p:spPr>
          <a:xfrm>
            <a:off x="2873762" y="5341654"/>
            <a:ext cx="6183417" cy="1142999"/>
          </a:xfrm>
          <a:prstGeom prst="rect">
            <a:avLst/>
          </a:prstGeom>
        </p:spPr>
      </p:pic>
      <p:pic>
        <p:nvPicPr>
          <p:cNvPr id="12" name="Picture 11" descr="A close up of a person's chest&#10;&#10;AI-generated content may be incorrect.">
            <a:extLst>
              <a:ext uri="{FF2B5EF4-FFF2-40B4-BE49-F238E27FC236}">
                <a16:creationId xmlns:a16="http://schemas.microsoft.com/office/drawing/2014/main" id="{DC2D9F5C-C68F-1C1F-7183-025C054F06C3}"/>
              </a:ext>
            </a:extLst>
          </p:cNvPr>
          <p:cNvPicPr>
            <a:picLocks noChangeAspect="1"/>
          </p:cNvPicPr>
          <p:nvPr/>
        </p:nvPicPr>
        <p:blipFill>
          <a:blip r:embed="rId5"/>
          <a:stretch>
            <a:fillRect/>
          </a:stretch>
        </p:blipFill>
        <p:spPr>
          <a:xfrm>
            <a:off x="2873763" y="4196080"/>
            <a:ext cx="6183417" cy="1143000"/>
          </a:xfrm>
          <a:prstGeom prst="rect">
            <a:avLst/>
          </a:prstGeom>
        </p:spPr>
      </p:pic>
    </p:spTree>
    <p:extLst>
      <p:ext uri="{BB962C8B-B14F-4D97-AF65-F5344CB8AC3E}">
        <p14:creationId xmlns:p14="http://schemas.microsoft.com/office/powerpoint/2010/main" val="3875068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409F0-C162-BC00-9227-38A3A17A57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AB52DC-24D0-AB1A-34EB-DF5EDC22780E}"/>
              </a:ext>
            </a:extLst>
          </p:cNvPr>
          <p:cNvSpPr>
            <a:spLocks noGrp="1"/>
          </p:cNvSpPr>
          <p:nvPr>
            <p:ph type="title"/>
          </p:nvPr>
        </p:nvSpPr>
        <p:spPr>
          <a:xfrm>
            <a:off x="913794" y="164479"/>
            <a:ext cx="10353762" cy="970450"/>
          </a:xfrm>
        </p:spPr>
        <p:txBody>
          <a:bodyPr>
            <a:normAutofit fontScale="90000"/>
          </a:bodyPr>
          <a:lstStyle/>
          <a:p>
            <a:r>
              <a:rPr lang="en-US"/>
              <a:t>Methodology</a:t>
            </a:r>
            <a:br>
              <a:rPr lang="en-US"/>
            </a:br>
            <a:r>
              <a:rPr lang="en-US"/>
              <a:t>Anatomical Landmark Detection</a:t>
            </a:r>
            <a:endParaRPr lang="en-US" dirty="0"/>
          </a:p>
        </p:txBody>
      </p:sp>
      <p:sp>
        <p:nvSpPr>
          <p:cNvPr id="5" name="Content Placeholder 2">
            <a:extLst>
              <a:ext uri="{FF2B5EF4-FFF2-40B4-BE49-F238E27FC236}">
                <a16:creationId xmlns:a16="http://schemas.microsoft.com/office/drawing/2014/main" id="{7FE20C4C-EC99-1C8B-8128-B79C6F0063F2}"/>
              </a:ext>
            </a:extLst>
          </p:cNvPr>
          <p:cNvSpPr>
            <a:spLocks noGrp="1"/>
          </p:cNvSpPr>
          <p:nvPr>
            <p:ph idx="1"/>
          </p:nvPr>
        </p:nvSpPr>
        <p:spPr>
          <a:xfrm>
            <a:off x="196665" y="1253807"/>
            <a:ext cx="2455095" cy="498793"/>
          </a:xfrm>
        </p:spPr>
        <p:txBody>
          <a:bodyPr>
            <a:normAutofit/>
          </a:bodyPr>
          <a:lstStyle/>
          <a:p>
            <a:pPr marL="36900" indent="0">
              <a:buNone/>
            </a:pPr>
            <a:r>
              <a:rPr lang="en-US" sz="2400" dirty="0">
                <a:solidFill>
                  <a:schemeClr val="tx1"/>
                </a:solidFill>
                <a:latin typeface="Aptos" panose="020B0004020202020204" pitchFamily="34" charset="0"/>
              </a:rPr>
              <a:t>More examples:</a:t>
            </a:r>
          </a:p>
        </p:txBody>
      </p:sp>
      <p:pic>
        <p:nvPicPr>
          <p:cNvPr id="6" name="Picture 5" descr="A close up of a pair of legs&#10;&#10;AI-generated content may be incorrect.">
            <a:extLst>
              <a:ext uri="{FF2B5EF4-FFF2-40B4-BE49-F238E27FC236}">
                <a16:creationId xmlns:a16="http://schemas.microsoft.com/office/drawing/2014/main" id="{C441B679-8663-5DF0-8143-89B94C1ED9E6}"/>
              </a:ext>
            </a:extLst>
          </p:cNvPr>
          <p:cNvPicPr>
            <a:picLocks noChangeAspect="1"/>
          </p:cNvPicPr>
          <p:nvPr/>
        </p:nvPicPr>
        <p:blipFill>
          <a:blip r:embed="rId2"/>
          <a:stretch>
            <a:fillRect/>
          </a:stretch>
        </p:blipFill>
        <p:spPr>
          <a:xfrm>
            <a:off x="2050777" y="2253932"/>
            <a:ext cx="8090446" cy="1510348"/>
          </a:xfrm>
          <a:prstGeom prst="rect">
            <a:avLst/>
          </a:prstGeom>
        </p:spPr>
      </p:pic>
      <p:pic>
        <p:nvPicPr>
          <p:cNvPr id="7" name="Picture 6" descr="A close up of a person's face&#10;&#10;AI-generated content may be incorrect.">
            <a:extLst>
              <a:ext uri="{FF2B5EF4-FFF2-40B4-BE49-F238E27FC236}">
                <a16:creationId xmlns:a16="http://schemas.microsoft.com/office/drawing/2014/main" id="{4035E9F7-7116-923B-0AD5-832D133C1D3C}"/>
              </a:ext>
            </a:extLst>
          </p:cNvPr>
          <p:cNvPicPr>
            <a:picLocks noChangeAspect="1"/>
          </p:cNvPicPr>
          <p:nvPr/>
        </p:nvPicPr>
        <p:blipFill>
          <a:blip r:embed="rId3"/>
          <a:stretch>
            <a:fillRect/>
          </a:stretch>
        </p:blipFill>
        <p:spPr>
          <a:xfrm>
            <a:off x="2050777" y="3764280"/>
            <a:ext cx="8090446" cy="1510347"/>
          </a:xfrm>
          <a:prstGeom prst="rect">
            <a:avLst/>
          </a:prstGeom>
        </p:spPr>
      </p:pic>
    </p:spTree>
    <p:extLst>
      <p:ext uri="{BB962C8B-B14F-4D97-AF65-F5344CB8AC3E}">
        <p14:creationId xmlns:p14="http://schemas.microsoft.com/office/powerpoint/2010/main" val="5540489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a:extLst>
            <a:ext uri="{FF2B5EF4-FFF2-40B4-BE49-F238E27FC236}">
              <a16:creationId xmlns:a16="http://schemas.microsoft.com/office/drawing/2014/main" id="{AD69B54E-306F-D328-BFA2-F44BAB8F626A}"/>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11F3F3-DF9F-943A-75B5-E8141E43D92D}"/>
              </a:ext>
            </a:extLst>
          </p:cNvPr>
          <p:cNvSpPr>
            <a:spLocks noGrp="1"/>
          </p:cNvSpPr>
          <p:nvPr>
            <p:ph type="title"/>
          </p:nvPr>
        </p:nvSpPr>
        <p:spPr>
          <a:xfrm>
            <a:off x="834013" y="1115568"/>
            <a:ext cx="3487616" cy="4626864"/>
          </a:xfrm>
        </p:spPr>
        <p:txBody>
          <a:bodyPr>
            <a:normAutofit/>
          </a:bodyPr>
          <a:lstStyle/>
          <a:p>
            <a:pPr algn="l"/>
            <a:r>
              <a:rPr lang="en-US" sz="3600" dirty="0"/>
              <a:t>Methodology</a:t>
            </a:r>
            <a:br>
              <a:rPr lang="en-US" sz="3600" dirty="0"/>
            </a:br>
            <a:r>
              <a:rPr lang="en-US" sz="3600" dirty="0"/>
              <a:t>Breast Band Quality check</a:t>
            </a:r>
          </a:p>
        </p:txBody>
      </p:sp>
      <p:cxnSp>
        <p:nvCxnSpPr>
          <p:cNvPr id="12" name="Straight Connector 11">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68AA1AD2-31B4-3863-9994-A42A79BC2D17}"/>
              </a:ext>
            </a:extLst>
          </p:cNvPr>
          <p:cNvSpPr>
            <a:spLocks noGrp="1"/>
          </p:cNvSpPr>
          <p:nvPr>
            <p:ph idx="1"/>
          </p:nvPr>
        </p:nvSpPr>
        <p:spPr>
          <a:xfrm>
            <a:off x="5105398" y="1115568"/>
            <a:ext cx="6245352" cy="4626864"/>
          </a:xfrm>
        </p:spPr>
        <p:txBody>
          <a:bodyPr anchor="ctr">
            <a:normAutofit/>
          </a:bodyPr>
          <a:lstStyle/>
          <a:p>
            <a:pPr marL="36900" indent="0">
              <a:buNone/>
            </a:pPr>
            <a:r>
              <a:rPr lang="en-US" dirty="0">
                <a:latin typeface="Aptos" panose="020B0004020202020204" pitchFamily="34" charset="0"/>
              </a:rPr>
              <a:t>The Breast Band Quality check aims to assess the thermal detail and patterns of the patients using statistical metrics on their intensities</a:t>
            </a:r>
          </a:p>
          <a:p>
            <a:pPr marL="36900" indent="0">
              <a:buNone/>
            </a:pPr>
            <a:r>
              <a:rPr lang="en-US" dirty="0">
                <a:latin typeface="Aptos" panose="020B0004020202020204" pitchFamily="34" charset="0"/>
              </a:rPr>
              <a:t>This check follows the same methodology for all 3 angles</a:t>
            </a:r>
          </a:p>
        </p:txBody>
      </p:sp>
    </p:spTree>
    <p:extLst>
      <p:ext uri="{BB962C8B-B14F-4D97-AF65-F5344CB8AC3E}">
        <p14:creationId xmlns:p14="http://schemas.microsoft.com/office/powerpoint/2010/main" val="16038936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7FA83-1BD5-0655-19D2-F96EB9829F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4D7BDA-35E2-0EC6-66F1-8DCC855ADDD7}"/>
              </a:ext>
            </a:extLst>
          </p:cNvPr>
          <p:cNvSpPr>
            <a:spLocks noGrp="1"/>
          </p:cNvSpPr>
          <p:nvPr>
            <p:ph type="title"/>
          </p:nvPr>
        </p:nvSpPr>
        <p:spPr>
          <a:xfrm>
            <a:off x="913794" y="164479"/>
            <a:ext cx="10353762" cy="970450"/>
          </a:xfrm>
        </p:spPr>
        <p:txBody>
          <a:bodyPr>
            <a:normAutofit fontScale="90000"/>
          </a:bodyPr>
          <a:lstStyle/>
          <a:p>
            <a:r>
              <a:rPr lang="en-US" dirty="0"/>
              <a:t>Methodology</a:t>
            </a:r>
            <a:br>
              <a:rPr lang="en-US" dirty="0"/>
            </a:br>
            <a:r>
              <a:rPr lang="en-US" dirty="0"/>
              <a:t>Breast Band Quality check</a:t>
            </a:r>
          </a:p>
        </p:txBody>
      </p:sp>
      <p:sp>
        <p:nvSpPr>
          <p:cNvPr id="5" name="Content Placeholder 2">
            <a:extLst>
              <a:ext uri="{FF2B5EF4-FFF2-40B4-BE49-F238E27FC236}">
                <a16:creationId xmlns:a16="http://schemas.microsoft.com/office/drawing/2014/main" id="{4ACE1580-D351-321C-F010-917958C2E184}"/>
              </a:ext>
            </a:extLst>
          </p:cNvPr>
          <p:cNvSpPr>
            <a:spLocks noGrp="1"/>
          </p:cNvSpPr>
          <p:nvPr>
            <p:ph idx="1"/>
          </p:nvPr>
        </p:nvSpPr>
        <p:spPr>
          <a:xfrm>
            <a:off x="1224488" y="1449161"/>
            <a:ext cx="9732374" cy="2811781"/>
          </a:xfrm>
        </p:spPr>
        <p:txBody>
          <a:bodyPr>
            <a:normAutofit/>
          </a:bodyPr>
          <a:lstStyle/>
          <a:p>
            <a:pPr marL="36900" indent="0">
              <a:buNone/>
            </a:pPr>
            <a:r>
              <a:rPr lang="en-US" sz="2600" dirty="0">
                <a:solidFill>
                  <a:schemeClr val="tx1"/>
                </a:solidFill>
                <a:latin typeface="Aptos" panose="020B0004020202020204" pitchFamily="34" charset="0"/>
              </a:rPr>
              <a:t>This check aims to detect patients with too high body temperature, faint thermal details formed by blood vessels, and occlusions caused by clothing or liquids applied to the body during cooling.</a:t>
            </a:r>
          </a:p>
          <a:p>
            <a:pPr marL="36900" indent="0">
              <a:buNone/>
            </a:pPr>
            <a:r>
              <a:rPr lang="en-US" sz="2600" dirty="0">
                <a:solidFill>
                  <a:schemeClr val="tx1"/>
                </a:solidFill>
                <a:latin typeface="Aptos" panose="020B0004020202020204" pitchFamily="34" charset="0"/>
              </a:rPr>
              <a:t>This is achieved by isolating the body with a binary mask and computing statistical metrics like mean and variance on the intensities.</a:t>
            </a:r>
          </a:p>
          <a:p>
            <a:pPr marL="36900" indent="0">
              <a:buNone/>
            </a:pPr>
            <a:endParaRPr lang="en-US" sz="2400" dirty="0">
              <a:solidFill>
                <a:schemeClr val="tx1"/>
              </a:solidFill>
              <a:latin typeface="Aptos" panose="020B0004020202020204" pitchFamily="34" charset="0"/>
            </a:endParaRPr>
          </a:p>
        </p:txBody>
      </p:sp>
      <p:pic>
        <p:nvPicPr>
          <p:cNvPr id="3" name="Picture 2" descr="A close-up of a chest&#10;&#10;AI-generated content may be incorrect.">
            <a:extLst>
              <a:ext uri="{FF2B5EF4-FFF2-40B4-BE49-F238E27FC236}">
                <a16:creationId xmlns:a16="http://schemas.microsoft.com/office/drawing/2014/main" id="{6393C6F9-FCCA-E226-41FA-4AF79C7C53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35138" y="4260942"/>
            <a:ext cx="2571750" cy="1927641"/>
          </a:xfrm>
          <a:prstGeom prst="rect">
            <a:avLst/>
          </a:prstGeom>
        </p:spPr>
      </p:pic>
      <p:pic>
        <p:nvPicPr>
          <p:cNvPr id="6" name="Picture 5" descr="A close up of a person's chest&#10;&#10;AI-generated content may be incorrect.">
            <a:extLst>
              <a:ext uri="{FF2B5EF4-FFF2-40B4-BE49-F238E27FC236}">
                <a16:creationId xmlns:a16="http://schemas.microsoft.com/office/drawing/2014/main" id="{5E85981F-7D95-B6D9-D115-1F39503A8684}"/>
              </a:ext>
            </a:extLst>
          </p:cNvPr>
          <p:cNvPicPr>
            <a:picLocks noChangeAspect="1"/>
          </p:cNvPicPr>
          <p:nvPr/>
        </p:nvPicPr>
        <p:blipFill>
          <a:blip r:embed="rId3"/>
          <a:stretch>
            <a:fillRect/>
          </a:stretch>
        </p:blipFill>
        <p:spPr>
          <a:xfrm>
            <a:off x="4598063" y="4260942"/>
            <a:ext cx="2571751" cy="1922667"/>
          </a:xfrm>
          <a:prstGeom prst="rect">
            <a:avLst/>
          </a:prstGeom>
        </p:spPr>
      </p:pic>
      <p:pic>
        <p:nvPicPr>
          <p:cNvPr id="7" name="Picture 6" descr="A close-up of a person's chest&#10;&#10;AI-generated content may be incorrect.">
            <a:extLst>
              <a:ext uri="{FF2B5EF4-FFF2-40B4-BE49-F238E27FC236}">
                <a16:creationId xmlns:a16="http://schemas.microsoft.com/office/drawing/2014/main" id="{47DF41AF-521C-7697-353A-8D746F03953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60989" y="4259139"/>
            <a:ext cx="2571750" cy="1925838"/>
          </a:xfrm>
          <a:prstGeom prst="rect">
            <a:avLst/>
          </a:prstGeom>
        </p:spPr>
      </p:pic>
    </p:spTree>
    <p:extLst>
      <p:ext uri="{BB962C8B-B14F-4D97-AF65-F5344CB8AC3E}">
        <p14:creationId xmlns:p14="http://schemas.microsoft.com/office/powerpoint/2010/main" val="32005778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D48FD-B7A5-6B57-B47E-BA181C4629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3E89CA-20F3-54D9-9759-DDAD15DC57ED}"/>
              </a:ext>
            </a:extLst>
          </p:cNvPr>
          <p:cNvSpPr>
            <a:spLocks noGrp="1"/>
          </p:cNvSpPr>
          <p:nvPr>
            <p:ph type="title"/>
          </p:nvPr>
        </p:nvSpPr>
        <p:spPr>
          <a:xfrm>
            <a:off x="913794" y="164479"/>
            <a:ext cx="10353762" cy="970450"/>
          </a:xfrm>
        </p:spPr>
        <p:txBody>
          <a:bodyPr>
            <a:normAutofit fontScale="90000"/>
          </a:bodyPr>
          <a:lstStyle/>
          <a:p>
            <a:r>
              <a:rPr lang="en-US" dirty="0"/>
              <a:t>Methodology</a:t>
            </a:r>
            <a:br>
              <a:rPr lang="en-US" dirty="0"/>
            </a:br>
            <a:r>
              <a:rPr lang="en-US" dirty="0"/>
              <a:t>Breast Band Quality check</a:t>
            </a:r>
          </a:p>
        </p:txBody>
      </p:sp>
      <p:sp>
        <p:nvSpPr>
          <p:cNvPr id="5" name="Content Placeholder 2">
            <a:extLst>
              <a:ext uri="{FF2B5EF4-FFF2-40B4-BE49-F238E27FC236}">
                <a16:creationId xmlns:a16="http://schemas.microsoft.com/office/drawing/2014/main" id="{BAAA179F-0992-4D77-0F70-F78D8FBBDD62}"/>
              </a:ext>
            </a:extLst>
          </p:cNvPr>
          <p:cNvSpPr>
            <a:spLocks noGrp="1"/>
          </p:cNvSpPr>
          <p:nvPr>
            <p:ph idx="1"/>
          </p:nvPr>
        </p:nvSpPr>
        <p:spPr>
          <a:xfrm>
            <a:off x="355808" y="1954001"/>
            <a:ext cx="5450632" cy="4446799"/>
          </a:xfrm>
        </p:spPr>
        <p:txBody>
          <a:bodyPr>
            <a:normAutofit/>
          </a:bodyPr>
          <a:lstStyle/>
          <a:p>
            <a:pPr marL="36900" indent="0">
              <a:buNone/>
            </a:pPr>
            <a:r>
              <a:rPr lang="en-US" sz="2600" dirty="0">
                <a:solidFill>
                  <a:schemeClr val="tx1"/>
                </a:solidFill>
                <a:latin typeface="Aptos" panose="020B0004020202020204" pitchFamily="34" charset="0"/>
              </a:rPr>
              <a:t>The body is isolated by creating a binary mask from the original image.</a:t>
            </a:r>
          </a:p>
          <a:p>
            <a:pPr marL="36900" indent="0">
              <a:buNone/>
            </a:pPr>
            <a:r>
              <a:rPr lang="en-US" sz="2600" dirty="0">
                <a:solidFill>
                  <a:schemeClr val="tx1"/>
                </a:solidFill>
                <a:latin typeface="Aptos" panose="020B0004020202020204" pitchFamily="34" charset="0"/>
              </a:rPr>
              <a:t>This mask is then eroded to create an edge between the edge of the body and the inner chest region, and then cropped from the top and the bottom to discard the neck and the stomach from the mask.</a:t>
            </a:r>
            <a:endParaRPr lang="en-US" sz="2400" dirty="0">
              <a:solidFill>
                <a:schemeClr val="tx1"/>
              </a:solidFill>
              <a:latin typeface="Aptos" panose="020B0004020202020204" pitchFamily="34" charset="0"/>
            </a:endParaRPr>
          </a:p>
        </p:txBody>
      </p:sp>
      <p:grpSp>
        <p:nvGrpSpPr>
          <p:cNvPr id="11" name="Group 10">
            <a:extLst>
              <a:ext uri="{FF2B5EF4-FFF2-40B4-BE49-F238E27FC236}">
                <a16:creationId xmlns:a16="http://schemas.microsoft.com/office/drawing/2014/main" id="{09BB5FFC-3BC1-04FF-78B2-365BB55E9D01}"/>
              </a:ext>
            </a:extLst>
          </p:cNvPr>
          <p:cNvGrpSpPr/>
          <p:nvPr/>
        </p:nvGrpSpPr>
        <p:grpSpPr>
          <a:xfrm>
            <a:off x="5943600" y="1947076"/>
            <a:ext cx="5577840" cy="3371683"/>
            <a:chOff x="0" y="0"/>
            <a:chExt cx="5731511" cy="3266440"/>
          </a:xfrm>
        </p:grpSpPr>
        <p:grpSp>
          <p:nvGrpSpPr>
            <p:cNvPr id="12" name="Group 11">
              <a:extLst>
                <a:ext uri="{FF2B5EF4-FFF2-40B4-BE49-F238E27FC236}">
                  <a16:creationId xmlns:a16="http://schemas.microsoft.com/office/drawing/2014/main" id="{782A1378-2342-BA93-6CED-0363F7B7130D}"/>
                </a:ext>
              </a:extLst>
            </p:cNvPr>
            <p:cNvGrpSpPr/>
            <p:nvPr/>
          </p:nvGrpSpPr>
          <p:grpSpPr>
            <a:xfrm>
              <a:off x="0" y="0"/>
              <a:ext cx="5731511" cy="1052195"/>
              <a:chOff x="0" y="0"/>
              <a:chExt cx="5914564" cy="1086427"/>
            </a:xfrm>
          </p:grpSpPr>
          <p:pic>
            <p:nvPicPr>
              <p:cNvPr id="23" name="Picture 22" descr="A close-up of a chest&#10;&#10;AI-generated content may be incorrect.">
                <a:extLst>
                  <a:ext uri="{FF2B5EF4-FFF2-40B4-BE49-F238E27FC236}">
                    <a16:creationId xmlns:a16="http://schemas.microsoft.com/office/drawing/2014/main" id="{A5017497-7675-DADF-F910-0C464DF772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927"/>
                <a:ext cx="1439545" cy="1079500"/>
              </a:xfrm>
              <a:prstGeom prst="rect">
                <a:avLst/>
              </a:prstGeom>
            </p:spPr>
          </p:pic>
          <p:pic>
            <p:nvPicPr>
              <p:cNvPr id="24" name="Picture 23" descr="A white and black image of a human body&#10;&#10;AI-generated content may be incorrect.">
                <a:extLst>
                  <a:ext uri="{FF2B5EF4-FFF2-40B4-BE49-F238E27FC236}">
                    <a16:creationId xmlns:a16="http://schemas.microsoft.com/office/drawing/2014/main" id="{ED8ABE41-4691-9BD1-BD78-E0FB5A3A62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3219" y="0"/>
                <a:ext cx="1439545" cy="1079500"/>
              </a:xfrm>
              <a:prstGeom prst="rect">
                <a:avLst/>
              </a:prstGeom>
            </p:spPr>
          </p:pic>
          <p:pic>
            <p:nvPicPr>
              <p:cNvPr id="25" name="Picture 24" descr="A white figure with black background&#10;&#10;AI-generated content may be incorrect.">
                <a:extLst>
                  <a:ext uri="{FF2B5EF4-FFF2-40B4-BE49-F238E27FC236}">
                    <a16:creationId xmlns:a16="http://schemas.microsoft.com/office/drawing/2014/main" id="{9A01B14F-63BE-E650-3F04-5B512B15FC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2582" y="6927"/>
                <a:ext cx="1439545" cy="1079500"/>
              </a:xfrm>
              <a:prstGeom prst="rect">
                <a:avLst/>
              </a:prstGeom>
            </p:spPr>
          </p:pic>
          <p:pic>
            <p:nvPicPr>
              <p:cNvPr id="26" name="Picture 25" descr="A white rectangle with black background&#10;&#10;AI-generated content may be incorrect.">
                <a:extLst>
                  <a:ext uri="{FF2B5EF4-FFF2-40B4-BE49-F238E27FC236}">
                    <a16:creationId xmlns:a16="http://schemas.microsoft.com/office/drawing/2014/main" id="{3C3EC167-836A-03D5-3D30-D324E84286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5019" y="6927"/>
                <a:ext cx="1439545" cy="1079500"/>
              </a:xfrm>
              <a:prstGeom prst="rect">
                <a:avLst/>
              </a:prstGeom>
            </p:spPr>
          </p:pic>
        </p:grpSp>
        <p:grpSp>
          <p:nvGrpSpPr>
            <p:cNvPr id="13" name="Group 12">
              <a:extLst>
                <a:ext uri="{FF2B5EF4-FFF2-40B4-BE49-F238E27FC236}">
                  <a16:creationId xmlns:a16="http://schemas.microsoft.com/office/drawing/2014/main" id="{2BEAE860-E7B5-A871-F8F9-CB9FC73568D4}"/>
                </a:ext>
              </a:extLst>
            </p:cNvPr>
            <p:cNvGrpSpPr/>
            <p:nvPr/>
          </p:nvGrpSpPr>
          <p:grpSpPr>
            <a:xfrm>
              <a:off x="7620" y="1104900"/>
              <a:ext cx="5714366" cy="1035050"/>
              <a:chOff x="0" y="0"/>
              <a:chExt cx="6010590" cy="1087506"/>
            </a:xfrm>
          </p:grpSpPr>
          <p:pic>
            <p:nvPicPr>
              <p:cNvPr id="19" name="Picture 18" descr="A close-up of a person's chest&#10;&#10;AI-generated content may be incorrect.">
                <a:extLst>
                  <a:ext uri="{FF2B5EF4-FFF2-40B4-BE49-F238E27FC236}">
                    <a16:creationId xmlns:a16="http://schemas.microsoft.com/office/drawing/2014/main" id="{226F6E5B-F19B-E06D-3FA9-701B2A6B056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1439545" cy="1079500"/>
              </a:xfrm>
              <a:prstGeom prst="rect">
                <a:avLst/>
              </a:prstGeom>
            </p:spPr>
          </p:pic>
          <p:pic>
            <p:nvPicPr>
              <p:cNvPr id="20" name="Picture 19" descr="A white face with black squares&#10;&#10;AI-generated content may be incorrect.">
                <a:extLst>
                  <a:ext uri="{FF2B5EF4-FFF2-40B4-BE49-F238E27FC236}">
                    <a16:creationId xmlns:a16="http://schemas.microsoft.com/office/drawing/2014/main" id="{25793832-4088-AF98-8A37-ED8092BE5B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1620" y="0"/>
                <a:ext cx="1439545" cy="1079500"/>
              </a:xfrm>
              <a:prstGeom prst="rect">
                <a:avLst/>
              </a:prstGeom>
            </p:spPr>
          </p:pic>
          <p:pic>
            <p:nvPicPr>
              <p:cNvPr id="21" name="Picture 20" descr="A white face with holes in it&#10;&#10;AI-generated content may be incorrect.">
                <a:extLst>
                  <a:ext uri="{FF2B5EF4-FFF2-40B4-BE49-F238E27FC236}">
                    <a16:creationId xmlns:a16="http://schemas.microsoft.com/office/drawing/2014/main" id="{344F896E-6F62-7935-DF7C-3E7A6675DC3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55620" y="0"/>
                <a:ext cx="1439545" cy="1079500"/>
              </a:xfrm>
              <a:prstGeom prst="rect">
                <a:avLst/>
              </a:prstGeom>
            </p:spPr>
          </p:pic>
          <p:pic>
            <p:nvPicPr>
              <p:cNvPr id="22" name="Picture 21" descr="A white object with a black background&#10;&#10;AI-generated content may be incorrect.">
                <a:extLst>
                  <a:ext uri="{FF2B5EF4-FFF2-40B4-BE49-F238E27FC236}">
                    <a16:creationId xmlns:a16="http://schemas.microsoft.com/office/drawing/2014/main" id="{D5914185-6AC4-7E1C-10D1-D4FEF874624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1045" y="8006"/>
                <a:ext cx="1439545" cy="1079500"/>
              </a:xfrm>
              <a:prstGeom prst="rect">
                <a:avLst/>
              </a:prstGeom>
            </p:spPr>
          </p:pic>
        </p:grpSp>
        <p:grpSp>
          <p:nvGrpSpPr>
            <p:cNvPr id="14" name="Group 13">
              <a:extLst>
                <a:ext uri="{FF2B5EF4-FFF2-40B4-BE49-F238E27FC236}">
                  <a16:creationId xmlns:a16="http://schemas.microsoft.com/office/drawing/2014/main" id="{DBB2BC7E-FAE7-EF6B-2E05-75F216B936EA}"/>
                </a:ext>
              </a:extLst>
            </p:cNvPr>
            <p:cNvGrpSpPr/>
            <p:nvPr/>
          </p:nvGrpSpPr>
          <p:grpSpPr>
            <a:xfrm>
              <a:off x="7620" y="2171700"/>
              <a:ext cx="5715003" cy="1094740"/>
              <a:chOff x="0" y="0"/>
              <a:chExt cx="5942661" cy="1094740"/>
            </a:xfrm>
          </p:grpSpPr>
          <p:pic>
            <p:nvPicPr>
              <p:cNvPr id="15" name="Picture 14" descr="Close-up of a human body&#10;&#10;AI-generated content may be incorrect.">
                <a:extLst>
                  <a:ext uri="{FF2B5EF4-FFF2-40B4-BE49-F238E27FC236}">
                    <a16:creationId xmlns:a16="http://schemas.microsoft.com/office/drawing/2014/main" id="{D1616336-D863-2547-3871-6CAE5546B19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0" y="7620"/>
                <a:ext cx="1439545" cy="1079500"/>
              </a:xfrm>
              <a:prstGeom prst="rect">
                <a:avLst/>
              </a:prstGeom>
            </p:spPr>
          </p:pic>
          <p:pic>
            <p:nvPicPr>
              <p:cNvPr id="16" name="Picture 15" descr="A close up of a pregnant person&#10;&#10;AI-generated content may be incorrect.">
                <a:extLst>
                  <a:ext uri="{FF2B5EF4-FFF2-40B4-BE49-F238E27FC236}">
                    <a16:creationId xmlns:a16="http://schemas.microsoft.com/office/drawing/2014/main" id="{AA3D30F6-1981-BF79-33A9-80DD89B4220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01444" y="15240"/>
                <a:ext cx="1439544" cy="1079500"/>
              </a:xfrm>
              <a:prstGeom prst="rect">
                <a:avLst/>
              </a:prstGeom>
            </p:spPr>
          </p:pic>
          <p:pic>
            <p:nvPicPr>
              <p:cNvPr id="17" name="Picture 16" descr="A white silhouette of a person&#10;&#10;AI-generated content may be incorrect.">
                <a:extLst>
                  <a:ext uri="{FF2B5EF4-FFF2-40B4-BE49-F238E27FC236}">
                    <a16:creationId xmlns:a16="http://schemas.microsoft.com/office/drawing/2014/main" id="{C1806A29-552A-C69A-9DB4-D2BFB9E65FE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94357" y="7620"/>
                <a:ext cx="1439544" cy="1079500"/>
              </a:xfrm>
              <a:prstGeom prst="rect">
                <a:avLst/>
              </a:prstGeom>
            </p:spPr>
          </p:pic>
          <p:pic>
            <p:nvPicPr>
              <p:cNvPr id="18" name="Picture 17" descr="A white rectangle with a black background&#10;&#10;AI-generated content may be incorrect.">
                <a:extLst>
                  <a:ext uri="{FF2B5EF4-FFF2-40B4-BE49-F238E27FC236}">
                    <a16:creationId xmlns:a16="http://schemas.microsoft.com/office/drawing/2014/main" id="{13443B31-A9CC-CEB4-17BF-DB9F795F72B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03117" y="0"/>
                <a:ext cx="1439544" cy="1079500"/>
              </a:xfrm>
              <a:prstGeom prst="rect">
                <a:avLst/>
              </a:prstGeom>
            </p:spPr>
          </p:pic>
        </p:grpSp>
      </p:grpSp>
    </p:spTree>
    <p:extLst>
      <p:ext uri="{BB962C8B-B14F-4D97-AF65-F5344CB8AC3E}">
        <p14:creationId xmlns:p14="http://schemas.microsoft.com/office/powerpoint/2010/main" val="17467134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1D833-8908-4F0D-71A4-B7DB278E22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82A559-BC75-6914-BFA8-88CC07D5191D}"/>
              </a:ext>
            </a:extLst>
          </p:cNvPr>
          <p:cNvSpPr>
            <a:spLocks noGrp="1"/>
          </p:cNvSpPr>
          <p:nvPr>
            <p:ph type="title"/>
          </p:nvPr>
        </p:nvSpPr>
        <p:spPr>
          <a:xfrm>
            <a:off x="913794" y="164479"/>
            <a:ext cx="10353762" cy="970450"/>
          </a:xfrm>
        </p:spPr>
        <p:txBody>
          <a:bodyPr>
            <a:normAutofit fontScale="90000"/>
          </a:bodyPr>
          <a:lstStyle/>
          <a:p>
            <a:r>
              <a:rPr lang="en-US"/>
              <a:t>Methodology</a:t>
            </a:r>
            <a:br>
              <a:rPr lang="en-US"/>
            </a:br>
            <a:r>
              <a:rPr lang="en-US"/>
              <a:t>Breast Band Quality check</a:t>
            </a:r>
            <a:endParaRPr lang="en-US" dirty="0"/>
          </a:p>
        </p:txBody>
      </p:sp>
      <p:sp>
        <p:nvSpPr>
          <p:cNvPr id="5" name="Content Placeholder 2">
            <a:extLst>
              <a:ext uri="{FF2B5EF4-FFF2-40B4-BE49-F238E27FC236}">
                <a16:creationId xmlns:a16="http://schemas.microsoft.com/office/drawing/2014/main" id="{CE969C1B-E2EC-1090-2C7C-83DD928B1BB8}"/>
              </a:ext>
            </a:extLst>
          </p:cNvPr>
          <p:cNvSpPr>
            <a:spLocks noGrp="1"/>
          </p:cNvSpPr>
          <p:nvPr>
            <p:ph idx="1"/>
          </p:nvPr>
        </p:nvSpPr>
        <p:spPr>
          <a:xfrm>
            <a:off x="371048" y="1405361"/>
            <a:ext cx="5557312" cy="5178319"/>
          </a:xfrm>
        </p:spPr>
        <p:txBody>
          <a:bodyPr>
            <a:normAutofit/>
          </a:bodyPr>
          <a:lstStyle/>
          <a:p>
            <a:pPr marL="36900" indent="0">
              <a:buNone/>
            </a:pPr>
            <a:r>
              <a:rPr lang="en-US" sz="2400">
                <a:solidFill>
                  <a:schemeClr val="tx1"/>
                </a:solidFill>
                <a:latin typeface="Aptos" panose="020B0004020202020204" pitchFamily="34" charset="0"/>
              </a:rPr>
              <a:t>Occlusions are regions of the chest that show a large temperature drop relative to the rest of the body. </a:t>
            </a:r>
          </a:p>
          <a:p>
            <a:pPr marL="36900" indent="0">
              <a:buNone/>
            </a:pPr>
            <a:r>
              <a:rPr lang="en-US" sz="2400">
                <a:solidFill>
                  <a:schemeClr val="tx1"/>
                </a:solidFill>
                <a:latin typeface="Aptos" panose="020B0004020202020204" pitchFamily="34" charset="0"/>
              </a:rPr>
              <a:t>Cold pixel intensity:  </a:t>
            </a:r>
            <a:r>
              <a:rPr lang="el-GR" sz="2400">
                <a:solidFill>
                  <a:schemeClr val="tx1"/>
                </a:solidFill>
                <a:latin typeface="Aptos" panose="020B0004020202020204" pitchFamily="34" charset="0"/>
              </a:rPr>
              <a:t>μ – κ*σ</a:t>
            </a:r>
          </a:p>
          <a:p>
            <a:pPr marL="36900" indent="0">
              <a:buNone/>
            </a:pPr>
            <a:r>
              <a:rPr lang="el-GR" sz="2400">
                <a:solidFill>
                  <a:schemeClr val="tx1"/>
                </a:solidFill>
                <a:latin typeface="Aptos" panose="020B0004020202020204" pitchFamily="34" charset="0"/>
              </a:rPr>
              <a:t>κ=0.9</a:t>
            </a:r>
          </a:p>
          <a:p>
            <a:pPr marL="36900" indent="0">
              <a:buNone/>
            </a:pPr>
            <a:r>
              <a:rPr lang="en-US" sz="2400">
                <a:solidFill>
                  <a:schemeClr val="tx1"/>
                </a:solidFill>
                <a:latin typeface="Aptos" panose="020B0004020202020204" pitchFamily="34" charset="0"/>
              </a:rPr>
              <a:t>Pixels with intensity below </a:t>
            </a:r>
            <a:r>
              <a:rPr lang="el-GR" sz="2400">
                <a:solidFill>
                  <a:schemeClr val="tx1"/>
                </a:solidFill>
                <a:latin typeface="Aptos" panose="020B0004020202020204" pitchFamily="34" charset="0"/>
              </a:rPr>
              <a:t>μ-κ*σ</a:t>
            </a:r>
            <a:r>
              <a:rPr lang="en-US" sz="2400">
                <a:solidFill>
                  <a:schemeClr val="tx1"/>
                </a:solidFill>
                <a:latin typeface="Aptos" panose="020B0004020202020204" pitchFamily="34" charset="0"/>
              </a:rPr>
              <a:t> are highlighted in a binary mask and clustered into elements</a:t>
            </a:r>
          </a:p>
          <a:p>
            <a:pPr marL="36900" indent="0">
              <a:buNone/>
            </a:pPr>
            <a:r>
              <a:rPr lang="en-US" sz="2400">
                <a:solidFill>
                  <a:schemeClr val="tx1"/>
                </a:solidFill>
                <a:latin typeface="Aptos" panose="020B0004020202020204" pitchFamily="34" charset="0"/>
              </a:rPr>
              <a:t>If an element covers more than a percentage of the breast area, it is considered an occlusion</a:t>
            </a:r>
            <a:endParaRPr lang="en-US" sz="2400" dirty="0">
              <a:solidFill>
                <a:schemeClr val="tx1"/>
              </a:solidFill>
              <a:latin typeface="Aptos" panose="020B0004020202020204" pitchFamily="34" charset="0"/>
            </a:endParaRPr>
          </a:p>
        </p:txBody>
      </p:sp>
      <p:grpSp>
        <p:nvGrpSpPr>
          <p:cNvPr id="3" name="Group 2">
            <a:extLst>
              <a:ext uri="{FF2B5EF4-FFF2-40B4-BE49-F238E27FC236}">
                <a16:creationId xmlns:a16="http://schemas.microsoft.com/office/drawing/2014/main" id="{BC4E2FE0-E07A-1C51-5BAF-1A80D294F3F0}"/>
              </a:ext>
            </a:extLst>
          </p:cNvPr>
          <p:cNvGrpSpPr/>
          <p:nvPr/>
        </p:nvGrpSpPr>
        <p:grpSpPr>
          <a:xfrm>
            <a:off x="7159741" y="1527281"/>
            <a:ext cx="3432059" cy="4233439"/>
            <a:chOff x="-1906" y="0"/>
            <a:chExt cx="2400935" cy="3103139"/>
          </a:xfrm>
        </p:grpSpPr>
        <p:pic>
          <p:nvPicPr>
            <p:cNvPr id="4" name="Picture 3" descr="A close-up of a body&#10;&#10;AI-generated content may be incorrect.">
              <a:extLst>
                <a:ext uri="{FF2B5EF4-FFF2-40B4-BE49-F238E27FC236}">
                  <a16:creationId xmlns:a16="http://schemas.microsoft.com/office/drawing/2014/main" id="{6ABE2689-C7F6-EAF0-794A-CAAC99F0B6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397125" cy="1799590"/>
            </a:xfrm>
            <a:prstGeom prst="rect">
              <a:avLst/>
            </a:prstGeom>
          </p:spPr>
        </p:pic>
        <p:pic>
          <p:nvPicPr>
            <p:cNvPr id="6" name="Picture 5" descr="A white silhouette of a person&#10;&#10;AI-generated content may be incorrect.">
              <a:extLst>
                <a:ext uri="{FF2B5EF4-FFF2-40B4-BE49-F238E27FC236}">
                  <a16:creationId xmlns:a16="http://schemas.microsoft.com/office/drawing/2014/main" id="{EB8D22D2-EA7E-51E2-CF2D-3019478B2E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6" y="2023639"/>
              <a:ext cx="2400935" cy="1079500"/>
            </a:xfrm>
            <a:prstGeom prst="rect">
              <a:avLst/>
            </a:prstGeom>
          </p:spPr>
        </p:pic>
      </p:grpSp>
    </p:spTree>
    <p:extLst>
      <p:ext uri="{BB962C8B-B14F-4D97-AF65-F5344CB8AC3E}">
        <p14:creationId xmlns:p14="http://schemas.microsoft.com/office/powerpoint/2010/main" val="946443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F2E2DF-8F3A-20F3-1493-4991223880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DFC8E9-3CA0-3CAA-C539-3FCBFB215E07}"/>
              </a:ext>
            </a:extLst>
          </p:cNvPr>
          <p:cNvSpPr>
            <a:spLocks noGrp="1"/>
          </p:cNvSpPr>
          <p:nvPr>
            <p:ph type="title"/>
          </p:nvPr>
        </p:nvSpPr>
        <p:spPr>
          <a:xfrm>
            <a:off x="913794" y="164479"/>
            <a:ext cx="10353762" cy="970450"/>
          </a:xfrm>
        </p:spPr>
        <p:txBody>
          <a:bodyPr>
            <a:normAutofit fontScale="90000"/>
          </a:bodyPr>
          <a:lstStyle/>
          <a:p>
            <a:r>
              <a:rPr lang="en-US"/>
              <a:t>Methodology</a:t>
            </a:r>
            <a:br>
              <a:rPr lang="en-US"/>
            </a:br>
            <a:r>
              <a:rPr lang="en-US"/>
              <a:t>Breast Band Quality check</a:t>
            </a:r>
            <a:endParaRPr lang="en-US" dirty="0"/>
          </a:p>
        </p:txBody>
      </p:sp>
      <p:sp>
        <p:nvSpPr>
          <p:cNvPr id="5" name="Content Placeholder 2">
            <a:extLst>
              <a:ext uri="{FF2B5EF4-FFF2-40B4-BE49-F238E27FC236}">
                <a16:creationId xmlns:a16="http://schemas.microsoft.com/office/drawing/2014/main" id="{AD4C3742-5A3A-D39E-3F2F-13638BC15C7F}"/>
              </a:ext>
            </a:extLst>
          </p:cNvPr>
          <p:cNvSpPr>
            <a:spLocks noGrp="1"/>
          </p:cNvSpPr>
          <p:nvPr>
            <p:ph idx="1"/>
          </p:nvPr>
        </p:nvSpPr>
        <p:spPr>
          <a:xfrm>
            <a:off x="371048" y="1405361"/>
            <a:ext cx="5557312" cy="5178319"/>
          </a:xfrm>
        </p:spPr>
        <p:txBody>
          <a:bodyPr>
            <a:normAutofit/>
          </a:bodyPr>
          <a:lstStyle/>
          <a:p>
            <a:pPr marL="36900" indent="0">
              <a:buNone/>
            </a:pPr>
            <a:r>
              <a:rPr lang="en-US" sz="2400" dirty="0">
                <a:solidFill>
                  <a:schemeClr val="tx1"/>
                </a:solidFill>
                <a:latin typeface="Aptos" panose="020B0004020202020204" pitchFamily="34" charset="0"/>
              </a:rPr>
              <a:t>By calculating the mean of all the breast pixel intensities, the body temperature of the patient can be estimated.</a:t>
            </a:r>
          </a:p>
          <a:p>
            <a:pPr marL="36900" indent="0">
              <a:buNone/>
            </a:pPr>
            <a:r>
              <a:rPr lang="en-US" sz="2400" dirty="0">
                <a:solidFill>
                  <a:schemeClr val="tx1"/>
                </a:solidFill>
                <a:latin typeface="Aptos" panose="020B0004020202020204" pitchFamily="34" charset="0"/>
              </a:rPr>
              <a:t>A higher intensity mean signals improper cooling, while a lower intensity mean can indicate clothing occlusions.</a:t>
            </a:r>
          </a:p>
          <a:p>
            <a:pPr marL="36900" indent="0">
              <a:buNone/>
            </a:pPr>
            <a:r>
              <a:rPr lang="en-US" sz="2400" dirty="0">
                <a:solidFill>
                  <a:schemeClr val="tx1"/>
                </a:solidFill>
                <a:latin typeface="Aptos" panose="020B0004020202020204" pitchFamily="34" charset="0"/>
              </a:rPr>
              <a:t>By calculating the variance of these intensities, the blood vessel thermal details can be assessed.</a:t>
            </a:r>
          </a:p>
          <a:p>
            <a:pPr marL="36900" indent="0">
              <a:buNone/>
            </a:pPr>
            <a:r>
              <a:rPr lang="en-US" sz="2400" dirty="0">
                <a:solidFill>
                  <a:schemeClr val="tx1"/>
                </a:solidFill>
                <a:latin typeface="Aptos" panose="020B0004020202020204" pitchFamily="34" charset="0"/>
              </a:rPr>
              <a:t>Good thermal details are large and sharp intensity changes throughout the chest.</a:t>
            </a:r>
          </a:p>
        </p:txBody>
      </p:sp>
      <p:pic>
        <p:nvPicPr>
          <p:cNvPr id="12" name="Picture 11" descr="A close-up of a person's chest&#10;&#10;AI-generated content may be incorrect.">
            <a:extLst>
              <a:ext uri="{FF2B5EF4-FFF2-40B4-BE49-F238E27FC236}">
                <a16:creationId xmlns:a16="http://schemas.microsoft.com/office/drawing/2014/main" id="{92DB9F0B-2B2E-F644-739A-252BA37856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5342" y="1405361"/>
            <a:ext cx="3467418" cy="2596553"/>
          </a:xfrm>
          <a:prstGeom prst="rect">
            <a:avLst/>
          </a:prstGeom>
        </p:spPr>
      </p:pic>
      <p:pic>
        <p:nvPicPr>
          <p:cNvPr id="13" name="Picture 12" descr="A close-up of a person's chest&#10;&#10;AI-generated content may be incorrect.">
            <a:extLst>
              <a:ext uri="{FF2B5EF4-FFF2-40B4-BE49-F238E27FC236}">
                <a16:creationId xmlns:a16="http://schemas.microsoft.com/office/drawing/2014/main" id="{8C079782-560A-525B-440F-FBB3419B62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85342" y="4028789"/>
            <a:ext cx="3467418" cy="2596553"/>
          </a:xfrm>
          <a:prstGeom prst="rect">
            <a:avLst/>
          </a:prstGeom>
        </p:spPr>
      </p:pic>
    </p:spTree>
    <p:extLst>
      <p:ext uri="{BB962C8B-B14F-4D97-AF65-F5344CB8AC3E}">
        <p14:creationId xmlns:p14="http://schemas.microsoft.com/office/powerpoint/2010/main" val="41189674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73703-4DB8-8DF2-4770-803C13B3BB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DEA37F-BCA1-8A39-FFCA-5CE096ADF602}"/>
              </a:ext>
            </a:extLst>
          </p:cNvPr>
          <p:cNvSpPr>
            <a:spLocks noGrp="1"/>
          </p:cNvSpPr>
          <p:nvPr>
            <p:ph type="title"/>
          </p:nvPr>
        </p:nvSpPr>
        <p:spPr>
          <a:xfrm>
            <a:off x="913794" y="164479"/>
            <a:ext cx="10353762" cy="970450"/>
          </a:xfrm>
        </p:spPr>
        <p:txBody>
          <a:bodyPr>
            <a:normAutofit fontScale="90000"/>
          </a:bodyPr>
          <a:lstStyle/>
          <a:p>
            <a:r>
              <a:rPr lang="en-US"/>
              <a:t>Methodology</a:t>
            </a:r>
            <a:br>
              <a:rPr lang="en-US"/>
            </a:br>
            <a:r>
              <a:rPr lang="en-US"/>
              <a:t>Breast Band Quality check</a:t>
            </a:r>
            <a:endParaRPr lang="en-US" dirty="0"/>
          </a:p>
        </p:txBody>
      </p:sp>
      <p:sp>
        <p:nvSpPr>
          <p:cNvPr id="5" name="Content Placeholder 2">
            <a:extLst>
              <a:ext uri="{FF2B5EF4-FFF2-40B4-BE49-F238E27FC236}">
                <a16:creationId xmlns:a16="http://schemas.microsoft.com/office/drawing/2014/main" id="{9BD0F2C6-96D5-9451-4B9F-1B27A7F12758}"/>
              </a:ext>
            </a:extLst>
          </p:cNvPr>
          <p:cNvSpPr>
            <a:spLocks noGrp="1"/>
          </p:cNvSpPr>
          <p:nvPr>
            <p:ph idx="1"/>
          </p:nvPr>
        </p:nvSpPr>
        <p:spPr>
          <a:xfrm>
            <a:off x="371048" y="1405361"/>
            <a:ext cx="5557312" cy="530119"/>
          </a:xfrm>
        </p:spPr>
        <p:txBody>
          <a:bodyPr>
            <a:normAutofit/>
          </a:bodyPr>
          <a:lstStyle/>
          <a:p>
            <a:pPr marL="36900" indent="0">
              <a:buNone/>
            </a:pPr>
            <a:r>
              <a:rPr lang="en-US" sz="2400" dirty="0">
                <a:solidFill>
                  <a:schemeClr val="tx1"/>
                </a:solidFill>
                <a:latin typeface="Aptos" panose="020B0004020202020204" pitchFamily="34" charset="0"/>
              </a:rPr>
              <a:t>Valid Examples: </a:t>
            </a:r>
          </a:p>
        </p:txBody>
      </p:sp>
      <p:pic>
        <p:nvPicPr>
          <p:cNvPr id="3" name="Picture 2" descr="A close up of a computer screen&#10;&#10;AI-generated content may be incorrect.">
            <a:extLst>
              <a:ext uri="{FF2B5EF4-FFF2-40B4-BE49-F238E27FC236}">
                <a16:creationId xmlns:a16="http://schemas.microsoft.com/office/drawing/2014/main" id="{0A78E171-EA5E-4154-00B7-DD32532AB756}"/>
              </a:ext>
            </a:extLst>
          </p:cNvPr>
          <p:cNvPicPr>
            <a:picLocks noChangeAspect="1"/>
          </p:cNvPicPr>
          <p:nvPr/>
        </p:nvPicPr>
        <p:blipFill>
          <a:blip r:embed="rId2"/>
          <a:stretch>
            <a:fillRect/>
          </a:stretch>
        </p:blipFill>
        <p:spPr>
          <a:xfrm>
            <a:off x="3089119" y="1563740"/>
            <a:ext cx="7225783" cy="2291980"/>
          </a:xfrm>
          <a:prstGeom prst="rect">
            <a:avLst/>
          </a:prstGeom>
        </p:spPr>
      </p:pic>
      <p:pic>
        <p:nvPicPr>
          <p:cNvPr id="4" name="Picture 3" descr="A screen shot of a computer&#10;&#10;AI-generated content may be incorrect.">
            <a:extLst>
              <a:ext uri="{FF2B5EF4-FFF2-40B4-BE49-F238E27FC236}">
                <a16:creationId xmlns:a16="http://schemas.microsoft.com/office/drawing/2014/main" id="{79172F6C-493F-2F3F-36F6-86CE4CB9F8CD}"/>
              </a:ext>
            </a:extLst>
          </p:cNvPr>
          <p:cNvPicPr>
            <a:picLocks noChangeAspect="1"/>
          </p:cNvPicPr>
          <p:nvPr/>
        </p:nvPicPr>
        <p:blipFill>
          <a:blip r:embed="rId3"/>
          <a:stretch>
            <a:fillRect/>
          </a:stretch>
        </p:blipFill>
        <p:spPr>
          <a:xfrm>
            <a:off x="3089119" y="4273444"/>
            <a:ext cx="7192725" cy="2041631"/>
          </a:xfrm>
          <a:prstGeom prst="rect">
            <a:avLst/>
          </a:prstGeom>
        </p:spPr>
      </p:pic>
    </p:spTree>
    <p:extLst>
      <p:ext uri="{BB962C8B-B14F-4D97-AF65-F5344CB8AC3E}">
        <p14:creationId xmlns:p14="http://schemas.microsoft.com/office/powerpoint/2010/main" val="11518984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0DCB1-1E51-4A55-523F-799EBB4B39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786A47-D43A-CC96-F527-32DA749ADD69}"/>
              </a:ext>
            </a:extLst>
          </p:cNvPr>
          <p:cNvSpPr>
            <a:spLocks noGrp="1"/>
          </p:cNvSpPr>
          <p:nvPr>
            <p:ph type="title"/>
          </p:nvPr>
        </p:nvSpPr>
        <p:spPr>
          <a:xfrm>
            <a:off x="913794" y="164479"/>
            <a:ext cx="10353762" cy="970450"/>
          </a:xfrm>
        </p:spPr>
        <p:txBody>
          <a:bodyPr>
            <a:normAutofit fontScale="90000"/>
          </a:bodyPr>
          <a:lstStyle/>
          <a:p>
            <a:r>
              <a:rPr lang="en-US"/>
              <a:t>Methodology</a:t>
            </a:r>
            <a:br>
              <a:rPr lang="en-US"/>
            </a:br>
            <a:r>
              <a:rPr lang="en-US"/>
              <a:t>Breast Band Quality check</a:t>
            </a:r>
            <a:endParaRPr lang="en-US" dirty="0"/>
          </a:p>
        </p:txBody>
      </p:sp>
      <p:sp>
        <p:nvSpPr>
          <p:cNvPr id="5" name="Content Placeholder 2">
            <a:extLst>
              <a:ext uri="{FF2B5EF4-FFF2-40B4-BE49-F238E27FC236}">
                <a16:creationId xmlns:a16="http://schemas.microsoft.com/office/drawing/2014/main" id="{26A0D6A0-1026-5656-5932-C832B4494304}"/>
              </a:ext>
            </a:extLst>
          </p:cNvPr>
          <p:cNvSpPr>
            <a:spLocks noGrp="1"/>
          </p:cNvSpPr>
          <p:nvPr>
            <p:ph idx="1"/>
          </p:nvPr>
        </p:nvSpPr>
        <p:spPr>
          <a:xfrm>
            <a:off x="371048" y="1405361"/>
            <a:ext cx="2570272" cy="530119"/>
          </a:xfrm>
        </p:spPr>
        <p:txBody>
          <a:bodyPr>
            <a:normAutofit/>
          </a:bodyPr>
          <a:lstStyle/>
          <a:p>
            <a:pPr marL="36900" indent="0">
              <a:buNone/>
            </a:pPr>
            <a:r>
              <a:rPr lang="en-US" sz="2400" dirty="0">
                <a:solidFill>
                  <a:schemeClr val="tx1"/>
                </a:solidFill>
                <a:latin typeface="Aptos" panose="020B0004020202020204" pitchFamily="34" charset="0"/>
              </a:rPr>
              <a:t>Invalid Examples: </a:t>
            </a:r>
          </a:p>
        </p:txBody>
      </p:sp>
      <p:pic>
        <p:nvPicPr>
          <p:cNvPr id="6" name="Picture 5" descr="A screen shot of a computer&#10;&#10;AI-generated content may be incorrect.">
            <a:extLst>
              <a:ext uri="{FF2B5EF4-FFF2-40B4-BE49-F238E27FC236}">
                <a16:creationId xmlns:a16="http://schemas.microsoft.com/office/drawing/2014/main" id="{A9E30A47-B40B-6667-E7A5-468BDB6FF4E0}"/>
              </a:ext>
            </a:extLst>
          </p:cNvPr>
          <p:cNvPicPr>
            <a:picLocks noChangeAspect="1"/>
          </p:cNvPicPr>
          <p:nvPr/>
        </p:nvPicPr>
        <p:blipFill>
          <a:blip r:embed="rId2"/>
          <a:stretch>
            <a:fillRect/>
          </a:stretch>
        </p:blipFill>
        <p:spPr>
          <a:xfrm>
            <a:off x="3224920" y="1581785"/>
            <a:ext cx="7345216" cy="2289175"/>
          </a:xfrm>
          <a:prstGeom prst="rect">
            <a:avLst/>
          </a:prstGeom>
        </p:spPr>
      </p:pic>
      <p:pic>
        <p:nvPicPr>
          <p:cNvPr id="7" name="Picture 6" descr="A screen shot of a computer&#10;&#10;AI-generated content may be incorrect.">
            <a:extLst>
              <a:ext uri="{FF2B5EF4-FFF2-40B4-BE49-F238E27FC236}">
                <a16:creationId xmlns:a16="http://schemas.microsoft.com/office/drawing/2014/main" id="{5C37A4E2-C32E-27A8-13A8-B383FA451B6E}"/>
              </a:ext>
            </a:extLst>
          </p:cNvPr>
          <p:cNvPicPr>
            <a:picLocks noChangeAspect="1"/>
          </p:cNvPicPr>
          <p:nvPr/>
        </p:nvPicPr>
        <p:blipFill>
          <a:blip r:embed="rId3"/>
          <a:stretch>
            <a:fillRect/>
          </a:stretch>
        </p:blipFill>
        <p:spPr>
          <a:xfrm>
            <a:off x="3224920" y="3947159"/>
            <a:ext cx="7347828" cy="2289175"/>
          </a:xfrm>
          <a:prstGeom prst="rect">
            <a:avLst/>
          </a:prstGeom>
        </p:spPr>
      </p:pic>
    </p:spTree>
    <p:extLst>
      <p:ext uri="{BB962C8B-B14F-4D97-AF65-F5344CB8AC3E}">
        <p14:creationId xmlns:p14="http://schemas.microsoft.com/office/powerpoint/2010/main" val="692302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a:extLst>
            <a:ext uri="{FF2B5EF4-FFF2-40B4-BE49-F238E27FC236}">
              <a16:creationId xmlns:a16="http://schemas.microsoft.com/office/drawing/2014/main" id="{A88814A1-35BB-F89B-C394-2AF8F624D6D9}"/>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6C8506-1045-AE98-D4EF-6326FCEF010B}"/>
              </a:ext>
            </a:extLst>
          </p:cNvPr>
          <p:cNvSpPr>
            <a:spLocks noGrp="1"/>
          </p:cNvSpPr>
          <p:nvPr>
            <p:ph type="title"/>
          </p:nvPr>
        </p:nvSpPr>
        <p:spPr>
          <a:xfrm>
            <a:off x="834013" y="1115568"/>
            <a:ext cx="3487616" cy="4626864"/>
          </a:xfrm>
        </p:spPr>
        <p:txBody>
          <a:bodyPr>
            <a:normAutofit/>
          </a:bodyPr>
          <a:lstStyle/>
          <a:p>
            <a:pPr algn="l"/>
            <a:r>
              <a:rPr lang="en-US" sz="3600"/>
              <a:t>Objectives</a:t>
            </a:r>
          </a:p>
        </p:txBody>
      </p:sp>
      <p:cxnSp>
        <p:nvCxnSpPr>
          <p:cNvPr id="10" name="Straight Connector 9">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E6E3F71-88C6-33D8-4C70-D3C82E129868}"/>
              </a:ext>
            </a:extLst>
          </p:cNvPr>
          <p:cNvSpPr>
            <a:spLocks noGrp="1"/>
          </p:cNvSpPr>
          <p:nvPr>
            <p:ph idx="1"/>
          </p:nvPr>
        </p:nvSpPr>
        <p:spPr>
          <a:xfrm>
            <a:off x="5105398" y="1115568"/>
            <a:ext cx="6245352" cy="4626864"/>
          </a:xfrm>
        </p:spPr>
        <p:txBody>
          <a:bodyPr anchor="ctr">
            <a:noAutofit/>
          </a:bodyPr>
          <a:lstStyle/>
          <a:p>
            <a:pPr marL="36900" indent="0">
              <a:buNone/>
            </a:pPr>
            <a:r>
              <a:rPr lang="en-US" sz="2800" dirty="0">
                <a:latin typeface="Aptos" panose="020B0004020202020204" pitchFamily="34" charset="0"/>
              </a:rPr>
              <a:t>The goal of this thesis is to design an automated pipeline that evaluates whether a thermal breast image is suitable for classification.</a:t>
            </a:r>
          </a:p>
          <a:p>
            <a:pPr marL="36900" indent="0">
              <a:buNone/>
            </a:pPr>
            <a:r>
              <a:rPr lang="en-US" sz="2800" dirty="0">
                <a:latin typeface="Aptos" panose="020B0004020202020204" pitchFamily="34" charset="0"/>
              </a:rPr>
              <a:t>The pipeline verifies image sharpness, patient pose, background cleanliness, anatomical geometry, and breast band thermal quality.</a:t>
            </a:r>
          </a:p>
          <a:p>
            <a:pPr marL="36900" indent="0">
              <a:buNone/>
            </a:pPr>
            <a:r>
              <a:rPr lang="en-US" sz="2800" dirty="0">
                <a:latin typeface="Aptos" panose="020B0004020202020204" pitchFamily="34" charset="0"/>
              </a:rPr>
              <a:t>Only images that satisfy all quality constraints are forwarded for AI-based inference.</a:t>
            </a:r>
          </a:p>
        </p:txBody>
      </p:sp>
    </p:spTree>
    <p:extLst>
      <p:ext uri="{BB962C8B-B14F-4D97-AF65-F5344CB8AC3E}">
        <p14:creationId xmlns:p14="http://schemas.microsoft.com/office/powerpoint/2010/main" val="9660684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D54791-544C-8B08-7143-238064E062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7C2CF9-1BB8-9793-1EA6-1AF0194D66D0}"/>
              </a:ext>
            </a:extLst>
          </p:cNvPr>
          <p:cNvSpPr>
            <a:spLocks noGrp="1"/>
          </p:cNvSpPr>
          <p:nvPr>
            <p:ph type="title"/>
          </p:nvPr>
        </p:nvSpPr>
        <p:spPr>
          <a:xfrm>
            <a:off x="913794" y="164479"/>
            <a:ext cx="10353762" cy="970450"/>
          </a:xfrm>
        </p:spPr>
        <p:txBody>
          <a:bodyPr>
            <a:normAutofit/>
          </a:bodyPr>
          <a:lstStyle/>
          <a:p>
            <a:r>
              <a:rPr lang="en-US" dirty="0"/>
              <a:t>Limitations</a:t>
            </a:r>
          </a:p>
        </p:txBody>
      </p:sp>
      <p:sp>
        <p:nvSpPr>
          <p:cNvPr id="5" name="Content Placeholder 2">
            <a:extLst>
              <a:ext uri="{FF2B5EF4-FFF2-40B4-BE49-F238E27FC236}">
                <a16:creationId xmlns:a16="http://schemas.microsoft.com/office/drawing/2014/main" id="{A6D778A7-2A72-602F-A99C-B23DEA42CDD0}"/>
              </a:ext>
            </a:extLst>
          </p:cNvPr>
          <p:cNvSpPr>
            <a:spLocks noGrp="1"/>
          </p:cNvSpPr>
          <p:nvPr>
            <p:ph idx="1"/>
          </p:nvPr>
        </p:nvSpPr>
        <p:spPr>
          <a:xfrm>
            <a:off x="1389484" y="1725401"/>
            <a:ext cx="9080396" cy="4172479"/>
          </a:xfrm>
        </p:spPr>
        <p:txBody>
          <a:bodyPr>
            <a:normAutofit/>
          </a:bodyPr>
          <a:lstStyle/>
          <a:p>
            <a:r>
              <a:rPr lang="en-US" sz="2400" dirty="0">
                <a:solidFill>
                  <a:schemeClr val="tx1"/>
                </a:solidFill>
                <a:latin typeface="Aptos" panose="020B0004020202020204" pitchFamily="34" charset="0"/>
              </a:rPr>
              <a:t>Thermal image dataset captured in controlled environments with minimal invalids</a:t>
            </a:r>
          </a:p>
          <a:p>
            <a:r>
              <a:rPr lang="en-US" sz="2400" dirty="0">
                <a:solidFill>
                  <a:schemeClr val="tx1"/>
                </a:solidFill>
                <a:latin typeface="Aptos" panose="020B0004020202020204" pitchFamily="34" charset="0"/>
              </a:rPr>
              <a:t>Empirical thresholds</a:t>
            </a:r>
          </a:p>
          <a:p>
            <a:r>
              <a:rPr lang="en-US" sz="2400" dirty="0">
                <a:solidFill>
                  <a:schemeClr val="tx1"/>
                </a:solidFill>
                <a:latin typeface="Aptos" panose="020B0004020202020204" pitchFamily="34" charset="0"/>
              </a:rPr>
              <a:t>No direct accuracy evaluation due to manually generated data</a:t>
            </a:r>
          </a:p>
        </p:txBody>
      </p:sp>
    </p:spTree>
    <p:extLst>
      <p:ext uri="{BB962C8B-B14F-4D97-AF65-F5344CB8AC3E}">
        <p14:creationId xmlns:p14="http://schemas.microsoft.com/office/powerpoint/2010/main" val="42179559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88D6B-9D37-E3A8-0E9D-6905B654BF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6C6974-BBB4-DC9F-C2F6-693CFFDC57EC}"/>
              </a:ext>
            </a:extLst>
          </p:cNvPr>
          <p:cNvSpPr>
            <a:spLocks noGrp="1"/>
          </p:cNvSpPr>
          <p:nvPr>
            <p:ph type="title"/>
          </p:nvPr>
        </p:nvSpPr>
        <p:spPr>
          <a:xfrm>
            <a:off x="913794" y="164479"/>
            <a:ext cx="10353762" cy="970450"/>
          </a:xfrm>
        </p:spPr>
        <p:txBody>
          <a:bodyPr>
            <a:normAutofit/>
          </a:bodyPr>
          <a:lstStyle/>
          <a:p>
            <a:r>
              <a:rPr lang="en-US" dirty="0"/>
              <a:t>Future Work</a:t>
            </a:r>
          </a:p>
        </p:txBody>
      </p:sp>
      <p:sp>
        <p:nvSpPr>
          <p:cNvPr id="5" name="Content Placeholder 2">
            <a:extLst>
              <a:ext uri="{FF2B5EF4-FFF2-40B4-BE49-F238E27FC236}">
                <a16:creationId xmlns:a16="http://schemas.microsoft.com/office/drawing/2014/main" id="{2DB96168-0DA0-E6BE-692C-ED7A944E9D35}"/>
              </a:ext>
            </a:extLst>
          </p:cNvPr>
          <p:cNvSpPr>
            <a:spLocks noGrp="1"/>
          </p:cNvSpPr>
          <p:nvPr>
            <p:ph idx="1"/>
          </p:nvPr>
        </p:nvSpPr>
        <p:spPr>
          <a:xfrm>
            <a:off x="1389484" y="1725401"/>
            <a:ext cx="9080396" cy="4172479"/>
          </a:xfrm>
        </p:spPr>
        <p:txBody>
          <a:bodyPr>
            <a:normAutofit/>
          </a:bodyPr>
          <a:lstStyle/>
          <a:p>
            <a:pPr marL="36900" indent="0">
              <a:buNone/>
            </a:pPr>
            <a:r>
              <a:rPr lang="en-US" sz="2400" dirty="0">
                <a:solidFill>
                  <a:schemeClr val="tx1"/>
                </a:solidFill>
                <a:latin typeface="Aptos" panose="020B0004020202020204" pitchFamily="34" charset="0"/>
              </a:rPr>
              <a:t>Future Work:</a:t>
            </a:r>
          </a:p>
          <a:p>
            <a:r>
              <a:rPr lang="en-US" sz="2400" dirty="0">
                <a:solidFill>
                  <a:schemeClr val="tx1"/>
                </a:solidFill>
                <a:latin typeface="Aptos" panose="020B0004020202020204" pitchFamily="34" charset="0"/>
              </a:rPr>
              <a:t>Evaluate on real world datasets</a:t>
            </a:r>
          </a:p>
          <a:p>
            <a:r>
              <a:rPr lang="en-US" sz="2400" dirty="0">
                <a:solidFill>
                  <a:schemeClr val="tx1"/>
                </a:solidFill>
                <a:latin typeface="Aptos" panose="020B0004020202020204" pitchFamily="34" charset="0"/>
              </a:rPr>
              <a:t>Training ML models for adaptive thresholding of the metrics</a:t>
            </a:r>
          </a:p>
          <a:p>
            <a:r>
              <a:rPr lang="en-US" sz="2400" dirty="0">
                <a:solidFill>
                  <a:schemeClr val="tx1"/>
                </a:solidFill>
                <a:latin typeface="Aptos" panose="020B0004020202020204" pitchFamily="34" charset="0"/>
              </a:rPr>
              <a:t>Testing the impact of this pipeline to downstream breast cancer classifiers</a:t>
            </a:r>
          </a:p>
        </p:txBody>
      </p:sp>
    </p:spTree>
    <p:extLst>
      <p:ext uri="{BB962C8B-B14F-4D97-AF65-F5344CB8AC3E}">
        <p14:creationId xmlns:p14="http://schemas.microsoft.com/office/powerpoint/2010/main" val="38064496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EC815F-299B-75A0-7B7B-1A3EA649AE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C28B41-DA49-D720-BAFB-64F30C723251}"/>
              </a:ext>
            </a:extLst>
          </p:cNvPr>
          <p:cNvSpPr>
            <a:spLocks noGrp="1"/>
          </p:cNvSpPr>
          <p:nvPr>
            <p:ph type="title"/>
          </p:nvPr>
        </p:nvSpPr>
        <p:spPr>
          <a:xfrm>
            <a:off x="886279" y="2208219"/>
            <a:ext cx="10419441" cy="2441561"/>
          </a:xfrm>
        </p:spPr>
        <p:txBody>
          <a:bodyPr>
            <a:normAutofit/>
          </a:bodyPr>
          <a:lstStyle/>
          <a:p>
            <a:r>
              <a:rPr lang="en-US" sz="6600" dirty="0"/>
              <a:t>Thank You</a:t>
            </a:r>
          </a:p>
        </p:txBody>
      </p:sp>
    </p:spTree>
    <p:extLst>
      <p:ext uri="{BB962C8B-B14F-4D97-AF65-F5344CB8AC3E}">
        <p14:creationId xmlns:p14="http://schemas.microsoft.com/office/powerpoint/2010/main" val="1341060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a:extLst>
            <a:ext uri="{FF2B5EF4-FFF2-40B4-BE49-F238E27FC236}">
              <a16:creationId xmlns:a16="http://schemas.microsoft.com/office/drawing/2014/main" id="{4D522113-6B59-920C-9071-F3428C832A36}"/>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B3868B-D9E8-B4F8-2787-B1CB168632E4}"/>
              </a:ext>
            </a:extLst>
          </p:cNvPr>
          <p:cNvSpPr>
            <a:spLocks noGrp="1"/>
          </p:cNvSpPr>
          <p:nvPr>
            <p:ph type="title"/>
          </p:nvPr>
        </p:nvSpPr>
        <p:spPr>
          <a:xfrm>
            <a:off x="834013" y="1115568"/>
            <a:ext cx="3487616" cy="4626864"/>
          </a:xfrm>
        </p:spPr>
        <p:txBody>
          <a:bodyPr>
            <a:normAutofit/>
          </a:bodyPr>
          <a:lstStyle/>
          <a:p>
            <a:pPr algn="l"/>
            <a:r>
              <a:rPr lang="en-US" sz="3600"/>
              <a:t>Research Gaps</a:t>
            </a:r>
          </a:p>
        </p:txBody>
      </p:sp>
      <p:cxnSp>
        <p:nvCxnSpPr>
          <p:cNvPr id="10" name="Straight Connector 9">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51B2857-D7D0-ADD0-BFB9-0BA2C79ECDCE}"/>
              </a:ext>
            </a:extLst>
          </p:cNvPr>
          <p:cNvSpPr>
            <a:spLocks noGrp="1"/>
          </p:cNvSpPr>
          <p:nvPr>
            <p:ph idx="1"/>
          </p:nvPr>
        </p:nvSpPr>
        <p:spPr>
          <a:xfrm>
            <a:off x="5105398" y="1115568"/>
            <a:ext cx="6245352" cy="4626864"/>
          </a:xfrm>
        </p:spPr>
        <p:txBody>
          <a:bodyPr anchor="ctr">
            <a:normAutofit/>
          </a:bodyPr>
          <a:lstStyle/>
          <a:p>
            <a:pPr marL="36900" indent="0">
              <a:buNone/>
            </a:pPr>
            <a:r>
              <a:rPr lang="en-US" sz="2800" dirty="0">
                <a:latin typeface="Aptos" panose="020B0004020202020204" pitchFamily="34" charset="0"/>
              </a:rPr>
              <a:t>Most existing work in thermal breast imaging focuses on classification and segmentation.</a:t>
            </a:r>
          </a:p>
          <a:p>
            <a:pPr marL="36900" indent="0">
              <a:buNone/>
            </a:pPr>
            <a:r>
              <a:rPr lang="en-US" sz="2800" dirty="0">
                <a:latin typeface="Aptos" panose="020B0004020202020204" pitchFamily="34" charset="0"/>
              </a:rPr>
              <a:t>Image quality is typically assumed rather than explicitly validated.</a:t>
            </a:r>
          </a:p>
          <a:p>
            <a:pPr marL="36900" indent="0">
              <a:buNone/>
            </a:pPr>
            <a:r>
              <a:rPr lang="en-US" sz="2800" dirty="0">
                <a:latin typeface="Aptos" panose="020B0004020202020204" pitchFamily="34" charset="0"/>
              </a:rPr>
              <a:t>There is limited research on automated, pre-inference quality assessment for thermal breast images.</a:t>
            </a:r>
          </a:p>
        </p:txBody>
      </p:sp>
    </p:spTree>
    <p:extLst>
      <p:ext uri="{BB962C8B-B14F-4D97-AF65-F5344CB8AC3E}">
        <p14:creationId xmlns:p14="http://schemas.microsoft.com/office/powerpoint/2010/main" val="803442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61C8C-19D0-4C7F-7EB9-F2F08363F5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8FEF7C-333F-A740-9C19-C6885EC8319A}"/>
              </a:ext>
            </a:extLst>
          </p:cNvPr>
          <p:cNvSpPr>
            <a:spLocks noGrp="1"/>
          </p:cNvSpPr>
          <p:nvPr>
            <p:ph type="title"/>
          </p:nvPr>
        </p:nvSpPr>
        <p:spPr>
          <a:xfrm>
            <a:off x="913795" y="96350"/>
            <a:ext cx="10353762" cy="970450"/>
          </a:xfrm>
        </p:spPr>
        <p:txBody>
          <a:bodyPr/>
          <a:lstStyle/>
          <a:p>
            <a:r>
              <a:rPr lang="en-US" dirty="0"/>
              <a:t>Thesis Contributions</a:t>
            </a:r>
          </a:p>
        </p:txBody>
      </p:sp>
      <p:sp>
        <p:nvSpPr>
          <p:cNvPr id="3" name="Content Placeholder 2">
            <a:extLst>
              <a:ext uri="{FF2B5EF4-FFF2-40B4-BE49-F238E27FC236}">
                <a16:creationId xmlns:a16="http://schemas.microsoft.com/office/drawing/2014/main" id="{637F9204-DDE5-C62B-9514-267438C0149C}"/>
              </a:ext>
            </a:extLst>
          </p:cNvPr>
          <p:cNvSpPr>
            <a:spLocks noGrp="1"/>
          </p:cNvSpPr>
          <p:nvPr>
            <p:ph idx="1"/>
          </p:nvPr>
        </p:nvSpPr>
        <p:spPr>
          <a:xfrm>
            <a:off x="579910" y="1483896"/>
            <a:ext cx="11021531" cy="4724400"/>
          </a:xfrm>
        </p:spPr>
        <p:txBody>
          <a:bodyPr>
            <a:normAutofit/>
          </a:bodyPr>
          <a:lstStyle/>
          <a:p>
            <a:pPr marL="36900" indent="0">
              <a:buNone/>
            </a:pPr>
            <a:r>
              <a:rPr lang="en-US" sz="3200" dirty="0">
                <a:solidFill>
                  <a:schemeClr val="tx1"/>
                </a:solidFill>
                <a:latin typeface="Aptos" panose="020B0004020202020204" pitchFamily="34" charset="0"/>
              </a:rPr>
              <a:t>This work introduces a multi-stage quality assessment pipeline tailored to thermal breast imaging.</a:t>
            </a:r>
          </a:p>
          <a:p>
            <a:pPr marL="36900" indent="0">
              <a:buNone/>
            </a:pPr>
            <a:r>
              <a:rPr lang="en-US" sz="3200" dirty="0">
                <a:solidFill>
                  <a:schemeClr val="tx1"/>
                </a:solidFill>
                <a:latin typeface="Aptos" panose="020B0004020202020204" pitchFamily="34" charset="0"/>
              </a:rPr>
              <a:t>The pipeline combines rule-based image processing with lightweight deep learning models.</a:t>
            </a:r>
          </a:p>
          <a:p>
            <a:pPr marL="36900" indent="0">
              <a:buNone/>
            </a:pPr>
            <a:r>
              <a:rPr lang="en-US" sz="3200" dirty="0">
                <a:solidFill>
                  <a:schemeClr val="tx1"/>
                </a:solidFill>
                <a:latin typeface="Aptos" panose="020B0004020202020204" pitchFamily="34" charset="0"/>
              </a:rPr>
              <a:t>It provides explainable decisions, angle-specific validation, and novel breast band quality metrics.</a:t>
            </a:r>
          </a:p>
        </p:txBody>
      </p:sp>
    </p:spTree>
    <p:extLst>
      <p:ext uri="{BB962C8B-B14F-4D97-AF65-F5344CB8AC3E}">
        <p14:creationId xmlns:p14="http://schemas.microsoft.com/office/powerpoint/2010/main" val="641783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6A174-5840-E65C-C3D6-C8869A06F5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6E6802-8FC0-3339-D93E-88D9E098A8A1}"/>
              </a:ext>
            </a:extLst>
          </p:cNvPr>
          <p:cNvSpPr>
            <a:spLocks noGrp="1"/>
          </p:cNvSpPr>
          <p:nvPr>
            <p:ph type="title"/>
          </p:nvPr>
        </p:nvSpPr>
        <p:spPr>
          <a:xfrm>
            <a:off x="913794" y="164479"/>
            <a:ext cx="10353762" cy="970450"/>
          </a:xfrm>
        </p:spPr>
        <p:txBody>
          <a:bodyPr>
            <a:normAutofit fontScale="90000"/>
          </a:bodyPr>
          <a:lstStyle/>
          <a:p>
            <a:r>
              <a:rPr lang="en-US" dirty="0"/>
              <a:t>DMR-IR Dataset</a:t>
            </a:r>
            <a:br>
              <a:rPr lang="en-US" dirty="0"/>
            </a:br>
            <a:r>
              <a:rPr lang="en-US" dirty="0"/>
              <a:t>Overview</a:t>
            </a:r>
          </a:p>
        </p:txBody>
      </p:sp>
      <p:sp>
        <p:nvSpPr>
          <p:cNvPr id="3" name="Content Placeholder 2">
            <a:extLst>
              <a:ext uri="{FF2B5EF4-FFF2-40B4-BE49-F238E27FC236}">
                <a16:creationId xmlns:a16="http://schemas.microsoft.com/office/drawing/2014/main" id="{B86777E5-FE61-D949-42CB-6A9DC9D417FC}"/>
              </a:ext>
            </a:extLst>
          </p:cNvPr>
          <p:cNvSpPr>
            <a:spLocks noGrp="1"/>
          </p:cNvSpPr>
          <p:nvPr>
            <p:ph idx="1"/>
          </p:nvPr>
        </p:nvSpPr>
        <p:spPr>
          <a:xfrm>
            <a:off x="579910" y="1483896"/>
            <a:ext cx="11292049" cy="4724400"/>
          </a:xfrm>
        </p:spPr>
        <p:txBody>
          <a:bodyPr>
            <a:normAutofit/>
          </a:bodyPr>
          <a:lstStyle/>
          <a:p>
            <a:r>
              <a:rPr lang="en-US" sz="3200" dirty="0">
                <a:solidFill>
                  <a:schemeClr val="tx1"/>
                </a:solidFill>
                <a:latin typeface="Aptos" panose="020B0004020202020204" pitchFamily="34" charset="0"/>
              </a:rPr>
              <a:t>141 patients</a:t>
            </a:r>
          </a:p>
          <a:p>
            <a:r>
              <a:rPr lang="en-US" sz="3200" dirty="0">
                <a:solidFill>
                  <a:schemeClr val="tx1"/>
                </a:solidFill>
                <a:latin typeface="Aptos" panose="020B0004020202020204" pitchFamily="34" charset="0"/>
              </a:rPr>
              <a:t>5 screening angles per patient</a:t>
            </a:r>
          </a:p>
          <a:p>
            <a:r>
              <a:rPr lang="en-US" sz="3200" dirty="0">
                <a:solidFill>
                  <a:schemeClr val="tx1"/>
                </a:solidFill>
                <a:latin typeface="Aptos" panose="020B0004020202020204" pitchFamily="34" charset="0"/>
              </a:rPr>
              <a:t>Captured in a controlled environment with special equipment</a:t>
            </a:r>
          </a:p>
          <a:p>
            <a:r>
              <a:rPr lang="en-US" sz="3200" dirty="0">
                <a:solidFill>
                  <a:schemeClr val="tx1"/>
                </a:solidFill>
                <a:latin typeface="Aptos" panose="020B0004020202020204" pitchFamily="34" charset="0"/>
              </a:rPr>
              <a:t>Patients had to follow protocols to highlight thermal details in the chest</a:t>
            </a:r>
          </a:p>
          <a:p>
            <a:r>
              <a:rPr lang="en-US" sz="3200" dirty="0">
                <a:solidFill>
                  <a:schemeClr val="tx1"/>
                </a:solidFill>
                <a:latin typeface="Aptos" panose="020B0004020202020204" pitchFamily="34" charset="0"/>
              </a:rPr>
              <a:t>Its main goal was to enhance thermal image breast cancer diagnosis research.</a:t>
            </a:r>
          </a:p>
          <a:p>
            <a:endParaRPr lang="en-US" sz="3200" dirty="0">
              <a:solidFill>
                <a:schemeClr val="tx1"/>
              </a:solidFill>
              <a:latin typeface="Aptos" panose="020B0004020202020204" pitchFamily="34" charset="0"/>
            </a:endParaRPr>
          </a:p>
          <a:p>
            <a:endParaRPr lang="en-US" sz="3200" dirty="0">
              <a:solidFill>
                <a:schemeClr val="tx1"/>
              </a:solidFill>
              <a:latin typeface="Aptos" panose="020B0004020202020204" pitchFamily="34" charset="0"/>
            </a:endParaRPr>
          </a:p>
        </p:txBody>
      </p:sp>
    </p:spTree>
    <p:extLst>
      <p:ext uri="{BB962C8B-B14F-4D97-AF65-F5344CB8AC3E}">
        <p14:creationId xmlns:p14="http://schemas.microsoft.com/office/powerpoint/2010/main" val="3511759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8136C-6DC2-8898-9F70-82E706711B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C3D6C1-6FFE-5FE9-B365-CD6A2D70FE67}"/>
              </a:ext>
            </a:extLst>
          </p:cNvPr>
          <p:cNvSpPr>
            <a:spLocks noGrp="1"/>
          </p:cNvSpPr>
          <p:nvPr>
            <p:ph type="title"/>
          </p:nvPr>
        </p:nvSpPr>
        <p:spPr>
          <a:xfrm>
            <a:off x="913794" y="164479"/>
            <a:ext cx="10353762" cy="970450"/>
          </a:xfrm>
        </p:spPr>
        <p:txBody>
          <a:bodyPr>
            <a:normAutofit/>
          </a:bodyPr>
          <a:lstStyle/>
          <a:p>
            <a:r>
              <a:rPr lang="en-US" dirty="0"/>
              <a:t>DMR-IR Dataset</a:t>
            </a:r>
          </a:p>
        </p:txBody>
      </p:sp>
      <p:sp>
        <p:nvSpPr>
          <p:cNvPr id="3" name="Content Placeholder 2">
            <a:extLst>
              <a:ext uri="{FF2B5EF4-FFF2-40B4-BE49-F238E27FC236}">
                <a16:creationId xmlns:a16="http://schemas.microsoft.com/office/drawing/2014/main" id="{66FDC06D-4D26-DB39-D668-DF940C73D82E}"/>
              </a:ext>
            </a:extLst>
          </p:cNvPr>
          <p:cNvSpPr>
            <a:spLocks noGrp="1"/>
          </p:cNvSpPr>
          <p:nvPr>
            <p:ph idx="1"/>
          </p:nvPr>
        </p:nvSpPr>
        <p:spPr>
          <a:xfrm>
            <a:off x="619766" y="1404888"/>
            <a:ext cx="3946370" cy="4048224"/>
          </a:xfrm>
        </p:spPr>
        <p:txBody>
          <a:bodyPr>
            <a:normAutofit/>
          </a:bodyPr>
          <a:lstStyle/>
          <a:p>
            <a:pPr marL="36900" indent="0">
              <a:buNone/>
            </a:pPr>
            <a:r>
              <a:rPr lang="en-US" sz="2400" dirty="0">
                <a:solidFill>
                  <a:schemeClr val="tx1"/>
                </a:solidFill>
                <a:latin typeface="Aptos" panose="020B0004020202020204" pitchFamily="34" charset="0"/>
              </a:rPr>
              <a:t>Patient screening angles:</a:t>
            </a:r>
          </a:p>
          <a:p>
            <a:r>
              <a:rPr lang="en-US" sz="2400" dirty="0">
                <a:solidFill>
                  <a:schemeClr val="tx1"/>
                </a:solidFill>
                <a:latin typeface="Aptos" panose="020B0004020202020204" pitchFamily="34" charset="0"/>
              </a:rPr>
              <a:t>Frontal – 0 degrees</a:t>
            </a:r>
          </a:p>
          <a:p>
            <a:r>
              <a:rPr lang="en-US" sz="2400" dirty="0">
                <a:solidFill>
                  <a:schemeClr val="tx1"/>
                </a:solidFill>
                <a:latin typeface="Aptos" panose="020B0004020202020204" pitchFamily="34" charset="0"/>
              </a:rPr>
              <a:t>Right Lateral 45 degrees</a:t>
            </a:r>
          </a:p>
          <a:p>
            <a:r>
              <a:rPr lang="en-US" sz="2400" dirty="0">
                <a:solidFill>
                  <a:schemeClr val="tx1"/>
                </a:solidFill>
                <a:latin typeface="Aptos" panose="020B0004020202020204" pitchFamily="34" charset="0"/>
              </a:rPr>
              <a:t>Left Lateral 45 degrees</a:t>
            </a:r>
          </a:p>
          <a:p>
            <a:r>
              <a:rPr lang="en-US" sz="2400" dirty="0">
                <a:solidFill>
                  <a:schemeClr val="tx1"/>
                </a:solidFill>
                <a:latin typeface="Aptos" panose="020B0004020202020204" pitchFamily="34" charset="0"/>
              </a:rPr>
              <a:t>Right Lateral 90 degrees</a:t>
            </a:r>
          </a:p>
          <a:p>
            <a:r>
              <a:rPr lang="en-US" sz="2400" dirty="0">
                <a:solidFill>
                  <a:schemeClr val="tx1"/>
                </a:solidFill>
                <a:latin typeface="Aptos" panose="020B0004020202020204" pitchFamily="34" charset="0"/>
              </a:rPr>
              <a:t>Left Lateral 90 degrees</a:t>
            </a:r>
          </a:p>
          <a:p>
            <a:endParaRPr lang="en-US" sz="3200" dirty="0">
              <a:solidFill>
                <a:schemeClr val="tx1"/>
              </a:solidFill>
              <a:latin typeface="Aptos" panose="020B0004020202020204" pitchFamily="34" charset="0"/>
            </a:endParaRPr>
          </a:p>
        </p:txBody>
      </p:sp>
      <p:grpSp>
        <p:nvGrpSpPr>
          <p:cNvPr id="4" name="Group 3">
            <a:extLst>
              <a:ext uri="{FF2B5EF4-FFF2-40B4-BE49-F238E27FC236}">
                <a16:creationId xmlns:a16="http://schemas.microsoft.com/office/drawing/2014/main" id="{DD1637B5-013A-F777-EEB9-8E194210132A}"/>
              </a:ext>
            </a:extLst>
          </p:cNvPr>
          <p:cNvGrpSpPr/>
          <p:nvPr/>
        </p:nvGrpSpPr>
        <p:grpSpPr>
          <a:xfrm>
            <a:off x="1476890" y="4924161"/>
            <a:ext cx="9238219" cy="1597819"/>
            <a:chOff x="0" y="0"/>
            <a:chExt cx="7153910" cy="1064895"/>
          </a:xfrm>
        </p:grpSpPr>
        <p:pic>
          <p:nvPicPr>
            <p:cNvPr id="5" name="Picture 4" descr="A close-up of a person's chest&#10;&#10;AI-generated content may be incorrect.">
              <a:extLst>
                <a:ext uri="{FF2B5EF4-FFF2-40B4-BE49-F238E27FC236}">
                  <a16:creationId xmlns:a16="http://schemas.microsoft.com/office/drawing/2014/main" id="{3A24BBFA-9A37-68E3-FAE9-3946F087E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426845" cy="1064895"/>
            </a:xfrm>
            <a:prstGeom prst="rect">
              <a:avLst/>
            </a:prstGeom>
          </p:spPr>
        </p:pic>
        <p:pic>
          <p:nvPicPr>
            <p:cNvPr id="6" name="Picture 5" descr="A close-up of a statue&#10;&#10;AI-generated content may be incorrect.">
              <a:extLst>
                <a:ext uri="{FF2B5EF4-FFF2-40B4-BE49-F238E27FC236}">
                  <a16:creationId xmlns:a16="http://schemas.microsoft.com/office/drawing/2014/main" id="{89AB914C-DC81-1FE3-43F5-1BA959675C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8275" y="0"/>
              <a:ext cx="1398905" cy="1059180"/>
            </a:xfrm>
            <a:prstGeom prst="rect">
              <a:avLst/>
            </a:prstGeom>
          </p:spPr>
        </p:pic>
        <p:pic>
          <p:nvPicPr>
            <p:cNvPr id="7" name="Picture 6" descr="A close-up of a person's chest&#10;&#10;AI-generated content may be incorrect.">
              <a:extLst>
                <a:ext uri="{FF2B5EF4-FFF2-40B4-BE49-F238E27FC236}">
                  <a16:creationId xmlns:a16="http://schemas.microsoft.com/office/drawing/2014/main" id="{AEE3774A-986F-FE63-9922-EF23892739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00" y="0"/>
              <a:ext cx="1412240" cy="1059180"/>
            </a:xfrm>
            <a:prstGeom prst="rect">
              <a:avLst/>
            </a:prstGeom>
          </p:spPr>
        </p:pic>
        <p:pic>
          <p:nvPicPr>
            <p:cNvPr id="8" name="Picture 7" descr="A close-up of a person's chest&#10;&#10;AI-generated content may be incorrect.">
              <a:extLst>
                <a:ext uri="{FF2B5EF4-FFF2-40B4-BE49-F238E27FC236}">
                  <a16:creationId xmlns:a16="http://schemas.microsoft.com/office/drawing/2014/main" id="{1C4D3478-5FE3-1C4C-5B38-65A0241CA2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5775" y="0"/>
              <a:ext cx="1412240" cy="1059180"/>
            </a:xfrm>
            <a:prstGeom prst="rect">
              <a:avLst/>
            </a:prstGeom>
          </p:spPr>
        </p:pic>
        <p:pic>
          <p:nvPicPr>
            <p:cNvPr id="9" name="Picture 8" descr="A close-up of a statue&#10;&#10;AI-generated content may be incorrect.">
              <a:extLst>
                <a:ext uri="{FF2B5EF4-FFF2-40B4-BE49-F238E27FC236}">
                  <a16:creationId xmlns:a16="http://schemas.microsoft.com/office/drawing/2014/main" id="{31DDF2A0-3D09-C122-9A19-8162F11123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34050" y="0"/>
              <a:ext cx="1419860" cy="1064895"/>
            </a:xfrm>
            <a:prstGeom prst="rect">
              <a:avLst/>
            </a:prstGeom>
          </p:spPr>
        </p:pic>
      </p:grpSp>
      <p:sp>
        <p:nvSpPr>
          <p:cNvPr id="10" name="Content Placeholder 2">
            <a:extLst>
              <a:ext uri="{FF2B5EF4-FFF2-40B4-BE49-F238E27FC236}">
                <a16:creationId xmlns:a16="http://schemas.microsoft.com/office/drawing/2014/main" id="{19C08BFD-C15E-ADC5-1DF0-5E6B7152BA11}"/>
              </a:ext>
            </a:extLst>
          </p:cNvPr>
          <p:cNvSpPr txBox="1">
            <a:spLocks/>
          </p:cNvSpPr>
          <p:nvPr/>
        </p:nvSpPr>
        <p:spPr>
          <a:xfrm>
            <a:off x="5851968" y="1404888"/>
            <a:ext cx="6080951" cy="338047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sz="2400" dirty="0">
                <a:solidFill>
                  <a:schemeClr val="tx1"/>
                </a:solidFill>
                <a:latin typeface="Aptos" panose="020B0004020202020204" pitchFamily="34" charset="0"/>
              </a:rPr>
              <a:t>Image structure:</a:t>
            </a:r>
          </a:p>
          <a:p>
            <a:r>
              <a:rPr lang="en-US" sz="2400" dirty="0">
                <a:solidFill>
                  <a:schemeClr val="tx1"/>
                </a:solidFill>
                <a:latin typeface="Aptos" panose="020B0004020202020204" pitchFamily="34" charset="0"/>
              </a:rPr>
              <a:t>640x480 pixels</a:t>
            </a:r>
          </a:p>
          <a:p>
            <a:r>
              <a:rPr lang="en-US" sz="2400" dirty="0">
                <a:solidFill>
                  <a:schemeClr val="tx1"/>
                </a:solidFill>
                <a:latin typeface="Aptos" panose="020B0004020202020204" pitchFamily="34" charset="0"/>
              </a:rPr>
              <a:t>Grayscale</a:t>
            </a:r>
          </a:p>
          <a:p>
            <a:r>
              <a:rPr lang="en-US" sz="2400" dirty="0">
                <a:solidFill>
                  <a:schemeClr val="tx1"/>
                </a:solidFill>
                <a:latin typeface="Aptos" panose="020B0004020202020204" pitchFamily="34" charset="0"/>
              </a:rPr>
              <a:t>Focused on the breasts </a:t>
            </a:r>
          </a:p>
        </p:txBody>
      </p:sp>
    </p:spTree>
    <p:extLst>
      <p:ext uri="{BB962C8B-B14F-4D97-AF65-F5344CB8AC3E}">
        <p14:creationId xmlns:p14="http://schemas.microsoft.com/office/powerpoint/2010/main" val="14683181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550</TotalTime>
  <Words>1960</Words>
  <Application>Microsoft Office PowerPoint</Application>
  <PresentationFormat>Widescreen</PresentationFormat>
  <Paragraphs>237</Paragraphs>
  <Slides>52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52</vt:i4>
      </vt:variant>
    </vt:vector>
  </HeadingPairs>
  <TitlesOfParts>
    <vt:vector size="56" baseType="lpstr">
      <vt:lpstr>Aptos</vt:lpstr>
      <vt:lpstr>Calisto MT</vt:lpstr>
      <vt:lpstr>Wingdings 2</vt:lpstr>
      <vt:lpstr>Slate</vt:lpstr>
      <vt:lpstr>Thermal Image Quality Assessment and Validation for Breast Cancer Classifier Inference</vt:lpstr>
      <vt:lpstr>Motivation</vt:lpstr>
      <vt:lpstr>Problem Statement</vt:lpstr>
      <vt:lpstr>MammoCheck</vt:lpstr>
      <vt:lpstr>Objectives</vt:lpstr>
      <vt:lpstr>Research Gaps</vt:lpstr>
      <vt:lpstr>Thesis Contributions</vt:lpstr>
      <vt:lpstr>DMR-IR Dataset Overview</vt:lpstr>
      <vt:lpstr>DMR-IR Dataset</vt:lpstr>
      <vt:lpstr>DMR-IR Dataset Protocols</vt:lpstr>
      <vt:lpstr>Incorrect Captures - Errors</vt:lpstr>
      <vt:lpstr>Preprocessing Binary Valid/Invalid Pose dataset </vt:lpstr>
      <vt:lpstr>Preprocessing Anatomical landmark labeled dataset</vt:lpstr>
      <vt:lpstr>Methodology Technical background</vt:lpstr>
      <vt:lpstr>Methodology Technical background</vt:lpstr>
      <vt:lpstr>Methodology Technical background</vt:lpstr>
      <vt:lpstr>Methodology Pipeline overview</vt:lpstr>
      <vt:lpstr>Methodology Sharpness Check</vt:lpstr>
      <vt:lpstr>Methodology Sharpness Check</vt:lpstr>
      <vt:lpstr>Methodology Sharpness Check</vt:lpstr>
      <vt:lpstr>Methodology Binary Pose Check</vt:lpstr>
      <vt:lpstr>Methodology Binary Pose Check</vt:lpstr>
      <vt:lpstr>Methodology Binary Pose Check</vt:lpstr>
      <vt:lpstr>Methodology Binary Pose Check</vt:lpstr>
      <vt:lpstr>Methodology Binary Pose Check</vt:lpstr>
      <vt:lpstr>Methodology Binary Pose Check</vt:lpstr>
      <vt:lpstr>Methodology Background Check</vt:lpstr>
      <vt:lpstr>Methodology Background Check</vt:lpstr>
      <vt:lpstr>Methodology Background Check</vt:lpstr>
      <vt:lpstr>Methodology Background Check</vt:lpstr>
      <vt:lpstr>Methodology Anatomical Landmark Detection</vt:lpstr>
      <vt:lpstr>Methodology Anatomical Landmark Detection</vt:lpstr>
      <vt:lpstr>Methodology Anatomical Landmark Detection</vt:lpstr>
      <vt:lpstr>Methodology Anatomical Landmark Detection</vt:lpstr>
      <vt:lpstr>Methodology Anatomical Landmark Detection</vt:lpstr>
      <vt:lpstr>Methodology Anatomical Landmark Detection</vt:lpstr>
      <vt:lpstr>Methodology Anatomical Landmark Detection</vt:lpstr>
      <vt:lpstr>Methodology Anatomical Landmark Detection</vt:lpstr>
      <vt:lpstr>Methodology Anatomical Landmark Detection</vt:lpstr>
      <vt:lpstr>Methodology Anatomical Landmark Detection</vt:lpstr>
      <vt:lpstr>Methodology Anatomical Landmark Detection</vt:lpstr>
      <vt:lpstr>Methodology Anatomical Landmark Detection</vt:lpstr>
      <vt:lpstr>Methodology Breast Band Quality check</vt:lpstr>
      <vt:lpstr>Methodology Breast Band Quality check</vt:lpstr>
      <vt:lpstr>Methodology Breast Band Quality check</vt:lpstr>
      <vt:lpstr>Methodology Breast Band Quality check</vt:lpstr>
      <vt:lpstr>Methodology Breast Band Quality check</vt:lpstr>
      <vt:lpstr>Methodology Breast Band Quality check</vt:lpstr>
      <vt:lpstr>Methodology Breast Band Quality check</vt:lpstr>
      <vt:lpstr>Limitations</vt:lpstr>
      <vt:lpstr>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Andreas Tamanis</dc:creator>
  <cp:lastModifiedBy>Andreas Tamanis</cp:lastModifiedBy>
  <cp:revision>56</cp:revision>
  <dcterms:created xsi:type="dcterms:W3CDTF">2025-12-16T21:40:10Z</dcterms:created>
  <dcterms:modified xsi:type="dcterms:W3CDTF">2025-12-17T09:45:52Z</dcterms:modified>
</cp:coreProperties>
</file>